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57" r:id="rId2"/>
    <p:sldId id="274" r:id="rId3"/>
    <p:sldId id="275" r:id="rId4"/>
    <p:sldId id="280" r:id="rId5"/>
    <p:sldId id="284" r:id="rId6"/>
    <p:sldId id="265" r:id="rId7"/>
    <p:sldId id="285" r:id="rId8"/>
    <p:sldId id="302" r:id="rId9"/>
    <p:sldId id="301" r:id="rId10"/>
    <p:sldId id="303" r:id="rId11"/>
    <p:sldId id="304" r:id="rId12"/>
    <p:sldId id="300" r:id="rId13"/>
    <p:sldId id="286" r:id="rId14"/>
    <p:sldId id="288" r:id="rId15"/>
    <p:sldId id="287" r:id="rId16"/>
    <p:sldId id="289" r:id="rId17"/>
    <p:sldId id="291" r:id="rId18"/>
    <p:sldId id="295" r:id="rId19"/>
    <p:sldId id="296" r:id="rId20"/>
    <p:sldId id="297" r:id="rId21"/>
    <p:sldId id="298" r:id="rId22"/>
    <p:sldId id="305" r:id="rId23"/>
    <p:sldId id="299"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613"/>
    <a:srgbClr val="000000"/>
    <a:srgbClr val="DFBD17"/>
    <a:srgbClr val="054317"/>
    <a:srgbClr val="FFBA03"/>
    <a:srgbClr val="ECB409"/>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79"/>
    <p:restoredTop sz="94681"/>
  </p:normalViewPr>
  <p:slideViewPr>
    <p:cSldViewPr>
      <p:cViewPr varScale="1">
        <p:scale>
          <a:sx n="63" d="100"/>
          <a:sy n="63" d="100"/>
        </p:scale>
        <p:origin x="12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endParaRPr lang="en-US"/>
          </a:p>
        </p:txBody>
      </p:sp>
      <p:sp>
        <p:nvSpPr>
          <p:cNvPr id="3" name="Rectangle 3"/>
          <p:cNvSpPr>
            <a:spLocks noGrp="1"/>
          </p:cNvSpPr>
          <p:nvPr>
            <p:ph type="dt" sz="quarter" idx="1"/>
          </p:nvPr>
        </p:nvSpPr>
        <p:spPr>
          <a:xfrm>
            <a:off x="3970938" y="0"/>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fld id="{3B9F0CED-7E24-BF4C-9217-89A85EA4613D}" type="datetimeFigureOut">
              <a:rPr lang="en-US"/>
              <a:pPr>
                <a:defRPr/>
              </a:pPr>
              <a:t>7/2/2018</a:t>
            </a:fld>
            <a:endParaRPr lang="en-US"/>
          </a:p>
        </p:txBody>
      </p:sp>
      <p:sp>
        <p:nvSpPr>
          <p:cNvPr id="4" name="Rectangle 4"/>
          <p:cNvSpPr>
            <a:spLocks noGrp="1"/>
          </p:cNvSpPr>
          <p:nvPr>
            <p:ph type="ftr" sz="quarter" idx="2"/>
          </p:nvPr>
        </p:nvSpPr>
        <p:spPr>
          <a:xfrm>
            <a:off x="0" y="8829967"/>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endParaRPr lang="en-US"/>
          </a:p>
        </p:txBody>
      </p:sp>
      <p:sp>
        <p:nvSpPr>
          <p:cNvPr id="5" name="Rectangle 5"/>
          <p:cNvSpPr>
            <a:spLocks noGrp="1"/>
          </p:cNvSpPr>
          <p:nvPr>
            <p:ph type="sldNum" sz="quarter" idx="3"/>
          </p:nvPr>
        </p:nvSpPr>
        <p:spPr>
          <a:xfrm>
            <a:off x="3970938" y="8829967"/>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fld id="{02E9CC9B-1844-7749-A6D1-3AF634BC835B}" type="slidenum">
              <a:rPr lang="en-US"/>
              <a:pPr>
                <a:defRPr/>
              </a:pPr>
              <a:t>‹#›</a:t>
            </a:fld>
            <a:endParaRPr lang="en-US"/>
          </a:p>
        </p:txBody>
      </p:sp>
    </p:spTree>
    <p:extLst>
      <p:ext uri="{BB962C8B-B14F-4D97-AF65-F5344CB8AC3E}">
        <p14:creationId xmlns:p14="http://schemas.microsoft.com/office/powerpoint/2010/main" val="632294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endParaRPr lang="en-US"/>
          </a:p>
        </p:txBody>
      </p:sp>
      <p:sp>
        <p:nvSpPr>
          <p:cNvPr id="3" name="Rectangle 3"/>
          <p:cNvSpPr>
            <a:spLocks noGrp="1"/>
          </p:cNvSpPr>
          <p:nvPr>
            <p:ph type="dt" idx="1"/>
          </p:nvPr>
        </p:nvSpPr>
        <p:spPr>
          <a:xfrm>
            <a:off x="3970938" y="0"/>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fld id="{8A491313-BF83-BC4F-87DA-A29417CF61EE}" type="datetimeFigureOut">
              <a:rPr lang="en-US"/>
              <a:pPr>
                <a:defRPr/>
              </a:pPr>
              <a:t>7/2/2018</a:t>
            </a:fld>
            <a:endParaRPr lang="en-US"/>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anchor="ctr"/>
          <a:lstStyle/>
          <a:p>
            <a:pPr lvl="0"/>
            <a:endParaRPr lang="en-US" noProof="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a:normAutofit/>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p:cNvSpPr>
          <p:nvPr>
            <p:ph type="ftr" sz="quarter" idx="4"/>
          </p:nvPr>
        </p:nvSpPr>
        <p:spPr>
          <a:xfrm>
            <a:off x="0" y="8829967"/>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endParaRPr lang="en-US"/>
          </a:p>
        </p:txBody>
      </p:sp>
      <p:sp>
        <p:nvSpPr>
          <p:cNvPr id="7" name="Rectangle 7"/>
          <p:cNvSpPr>
            <a:spLocks noGrp="1"/>
          </p:cNvSpPr>
          <p:nvPr>
            <p:ph type="sldNum" sz="quarter" idx="5"/>
          </p:nvPr>
        </p:nvSpPr>
        <p:spPr>
          <a:xfrm>
            <a:off x="3970938" y="8829967"/>
            <a:ext cx="3037840" cy="464820"/>
          </a:xfrm>
          <a:prstGeom prst="rect">
            <a:avLst/>
          </a:prstGeom>
        </p:spPr>
        <p:txBody>
          <a:bodyPr vert="horz" lIns="93177" tIns="46589" rIns="93177" bIns="46589"/>
          <a:lstStyle>
            <a:lvl1pPr fontAlgn="auto">
              <a:spcBef>
                <a:spcPts val="0"/>
              </a:spcBef>
              <a:spcAft>
                <a:spcPts val="0"/>
              </a:spcAft>
              <a:defRPr>
                <a:latin typeface="+mn-lt"/>
                <a:ea typeface="+mn-ea"/>
                <a:cs typeface="+mn-cs"/>
              </a:defRPr>
            </a:lvl1pPr>
            <a:extLst/>
          </a:lstStyle>
          <a:p>
            <a:pPr>
              <a:defRPr/>
            </a:pPr>
            <a:fld id="{42310910-2610-F946-B908-1B939B60B29B}" type="slidenum">
              <a:rPr lang="en-US"/>
              <a:pPr>
                <a:defRPr/>
              </a:pPr>
              <a:t>‹#›</a:t>
            </a:fld>
            <a:endParaRPr lang="en-US"/>
          </a:p>
        </p:txBody>
      </p:sp>
    </p:spTree>
    <p:extLst>
      <p:ext uri="{BB962C8B-B14F-4D97-AF65-F5344CB8AC3E}">
        <p14:creationId xmlns:p14="http://schemas.microsoft.com/office/powerpoint/2010/main" val="23777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2</a:t>
            </a:fld>
            <a:endParaRPr lang="en-US"/>
          </a:p>
        </p:txBody>
      </p:sp>
    </p:spTree>
    <p:extLst>
      <p:ext uri="{BB962C8B-B14F-4D97-AF65-F5344CB8AC3E}">
        <p14:creationId xmlns:p14="http://schemas.microsoft.com/office/powerpoint/2010/main" val="212912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15</a:t>
            </a:fld>
            <a:endParaRPr lang="en-US"/>
          </a:p>
        </p:txBody>
      </p:sp>
    </p:spTree>
    <p:extLst>
      <p:ext uri="{BB962C8B-B14F-4D97-AF65-F5344CB8AC3E}">
        <p14:creationId xmlns:p14="http://schemas.microsoft.com/office/powerpoint/2010/main" val="2083662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16</a:t>
            </a:fld>
            <a:endParaRPr lang="en-US"/>
          </a:p>
        </p:txBody>
      </p:sp>
    </p:spTree>
    <p:extLst>
      <p:ext uri="{BB962C8B-B14F-4D97-AF65-F5344CB8AC3E}">
        <p14:creationId xmlns:p14="http://schemas.microsoft.com/office/powerpoint/2010/main" val="161921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17</a:t>
            </a:fld>
            <a:endParaRPr lang="en-US"/>
          </a:p>
        </p:txBody>
      </p:sp>
    </p:spTree>
    <p:extLst>
      <p:ext uri="{BB962C8B-B14F-4D97-AF65-F5344CB8AC3E}">
        <p14:creationId xmlns:p14="http://schemas.microsoft.com/office/powerpoint/2010/main" val="134875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18</a:t>
            </a:fld>
            <a:endParaRPr lang="en-US"/>
          </a:p>
        </p:txBody>
      </p:sp>
    </p:spTree>
    <p:extLst>
      <p:ext uri="{BB962C8B-B14F-4D97-AF65-F5344CB8AC3E}">
        <p14:creationId xmlns:p14="http://schemas.microsoft.com/office/powerpoint/2010/main" val="38151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p>
          <a:p>
            <a:pPr defTabSz="931774">
              <a:defRPr/>
            </a:pPr>
            <a:r>
              <a:rPr lang="en-US" dirty="0"/>
              <a:t>Special populations- international students, educating on actual need</a:t>
            </a:r>
          </a:p>
          <a:p>
            <a:pPr defTabSz="931774">
              <a:defRPr/>
            </a:pPr>
            <a:r>
              <a:rPr lang="en-US" dirty="0"/>
              <a:t>Access- enrolled students</a:t>
            </a:r>
          </a:p>
          <a:p>
            <a:pPr defTabSz="931774">
              <a:defRPr/>
            </a:pPr>
            <a:r>
              <a:rPr lang="en-US" dirty="0" smtClean="0"/>
              <a:t>SSAC assessment – feedback on user experience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19</a:t>
            </a:fld>
            <a:endParaRPr lang="en-US"/>
          </a:p>
        </p:txBody>
      </p:sp>
    </p:spTree>
    <p:extLst>
      <p:ext uri="{BB962C8B-B14F-4D97-AF65-F5344CB8AC3E}">
        <p14:creationId xmlns:p14="http://schemas.microsoft.com/office/powerpoint/2010/main" val="1471149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20</a:t>
            </a:fld>
            <a:endParaRPr lang="en-US"/>
          </a:p>
        </p:txBody>
      </p:sp>
    </p:spTree>
    <p:extLst>
      <p:ext uri="{BB962C8B-B14F-4D97-AF65-F5344CB8AC3E}">
        <p14:creationId xmlns:p14="http://schemas.microsoft.com/office/powerpoint/2010/main" val="12780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21</a:t>
            </a:fld>
            <a:endParaRPr lang="en-US"/>
          </a:p>
        </p:txBody>
      </p:sp>
    </p:spTree>
    <p:extLst>
      <p:ext uri="{BB962C8B-B14F-4D97-AF65-F5344CB8AC3E}">
        <p14:creationId xmlns:p14="http://schemas.microsoft.com/office/powerpoint/2010/main" val="1770161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p>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22</a:t>
            </a:fld>
            <a:endParaRPr lang="en-US"/>
          </a:p>
        </p:txBody>
      </p:sp>
    </p:spTree>
    <p:extLst>
      <p:ext uri="{BB962C8B-B14F-4D97-AF65-F5344CB8AC3E}">
        <p14:creationId xmlns:p14="http://schemas.microsoft.com/office/powerpoint/2010/main" val="2737496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23</a:t>
            </a:fld>
            <a:endParaRPr lang="en-US"/>
          </a:p>
        </p:txBody>
      </p:sp>
    </p:spTree>
    <p:extLst>
      <p:ext uri="{BB962C8B-B14F-4D97-AF65-F5344CB8AC3E}">
        <p14:creationId xmlns:p14="http://schemas.microsoft.com/office/powerpoint/2010/main" val="81243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3</a:t>
            </a:fld>
            <a:endParaRPr lang="en-US"/>
          </a:p>
        </p:txBody>
      </p:sp>
    </p:spTree>
    <p:extLst>
      <p:ext uri="{BB962C8B-B14F-4D97-AF65-F5344CB8AC3E}">
        <p14:creationId xmlns:p14="http://schemas.microsoft.com/office/powerpoint/2010/main" val="95688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4</a:t>
            </a:fld>
            <a:endParaRPr lang="en-US"/>
          </a:p>
        </p:txBody>
      </p:sp>
    </p:spTree>
    <p:extLst>
      <p:ext uri="{BB962C8B-B14F-4D97-AF65-F5344CB8AC3E}">
        <p14:creationId xmlns:p14="http://schemas.microsoft.com/office/powerpoint/2010/main" val="68157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p>
          <a:p>
            <a:r>
              <a:rPr lang="en-US" dirty="0" smtClean="0"/>
              <a:t>Patriot Pantry – less confusing,</a:t>
            </a:r>
            <a:r>
              <a:rPr lang="en-US" baseline="0" dirty="0" smtClean="0"/>
              <a:t> more permanent</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5</a:t>
            </a:fld>
            <a:endParaRPr lang="en-US"/>
          </a:p>
        </p:txBody>
      </p:sp>
    </p:spTree>
    <p:extLst>
      <p:ext uri="{BB962C8B-B14F-4D97-AF65-F5344CB8AC3E}">
        <p14:creationId xmlns:p14="http://schemas.microsoft.com/office/powerpoint/2010/main" val="68129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Maggie</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6</a:t>
            </a:fld>
            <a:endParaRPr lang="en-US"/>
          </a:p>
        </p:txBody>
      </p:sp>
    </p:spTree>
    <p:extLst>
      <p:ext uri="{BB962C8B-B14F-4D97-AF65-F5344CB8AC3E}">
        <p14:creationId xmlns:p14="http://schemas.microsoft.com/office/powerpoint/2010/main" val="92933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p>
          <a:p>
            <a:pPr defTabSz="931774">
              <a:defRPr/>
            </a:pPr>
            <a:r>
              <a:rPr lang="en-US" dirty="0"/>
              <a:t>Shelving - Parents Fund grant</a:t>
            </a:r>
          </a:p>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7</a:t>
            </a:fld>
            <a:endParaRPr lang="en-US"/>
          </a:p>
        </p:txBody>
      </p:sp>
    </p:spTree>
    <p:extLst>
      <p:ext uri="{BB962C8B-B14F-4D97-AF65-F5344CB8AC3E}">
        <p14:creationId xmlns:p14="http://schemas.microsoft.com/office/powerpoint/2010/main" val="3468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p>
          <a:p>
            <a:pPr defTabSz="931774">
              <a:defRPr/>
            </a:pPr>
            <a:r>
              <a:rPr lang="en-US" dirty="0"/>
              <a:t>Shelving - Parents Fund grant</a:t>
            </a:r>
          </a:p>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12</a:t>
            </a:fld>
            <a:endParaRPr lang="en-US"/>
          </a:p>
        </p:txBody>
      </p:sp>
    </p:spTree>
    <p:extLst>
      <p:ext uri="{BB962C8B-B14F-4D97-AF65-F5344CB8AC3E}">
        <p14:creationId xmlns:p14="http://schemas.microsoft.com/office/powerpoint/2010/main" val="89253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p>
          <a:p>
            <a:pPr defTabSz="931774">
              <a:defRPr/>
            </a:pPr>
            <a:r>
              <a:rPr lang="en-US" dirty="0"/>
              <a:t>Funding- no money &gt; SAIL &gt; centralized funding</a:t>
            </a:r>
          </a:p>
          <a:p>
            <a:pPr defTabSz="931774">
              <a:defRPr/>
            </a:pPr>
            <a:r>
              <a:rPr lang="en-US" dirty="0">
                <a:latin typeface="Calibri" charset="0"/>
              </a:rPr>
              <a:t>Accessing the space- keys, cards, replacement fees</a:t>
            </a:r>
          </a:p>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13</a:t>
            </a:fld>
            <a:endParaRPr lang="en-US"/>
          </a:p>
        </p:txBody>
      </p:sp>
    </p:spTree>
    <p:extLst>
      <p:ext uri="{BB962C8B-B14F-4D97-AF65-F5344CB8AC3E}">
        <p14:creationId xmlns:p14="http://schemas.microsoft.com/office/powerpoint/2010/main" val="100977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14</a:t>
            </a:fld>
            <a:endParaRPr lang="en-US"/>
          </a:p>
        </p:txBody>
      </p:sp>
    </p:spTree>
    <p:extLst>
      <p:ext uri="{BB962C8B-B14F-4D97-AF65-F5344CB8AC3E}">
        <p14:creationId xmlns:p14="http://schemas.microsoft.com/office/powerpoint/2010/main" val="260335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4" name="Picture 6" descr="Scroll_GrnDuo copy.jpg"/>
          <p:cNvPicPr>
            <a:picLocks noChangeAspect="1"/>
          </p:cNvPicPr>
          <p:nvPr userDrawn="1"/>
        </p:nvPicPr>
        <p:blipFill>
          <a:blip r:embed="rId2" cstate="email">
            <a:extLst>
              <a:ext uri="{28A0092B-C50C-407E-A947-70E740481C1C}">
                <a14:useLocalDpi xmlns:a14="http://schemas.microsoft.com/office/drawing/2010/main" val="0"/>
              </a:ext>
            </a:extLst>
          </a:blip>
          <a:srcRect l="-139" t="8025" r="139" b="24075"/>
          <a:stretch>
            <a:fillRect/>
          </a:stretch>
        </p:blipFill>
        <p:spPr bwMode="auto">
          <a:xfrm>
            <a:off x="0" y="-7938"/>
            <a:ext cx="9144000" cy="465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rgbClr val="FFBA03">
              <a:alpha val="66000"/>
            </a:srgb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27828429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685800" y="533400"/>
            <a:ext cx="7620000" cy="5715000"/>
          </a:xfrm>
        </p:spPr>
        <p:txBody>
          <a:bodyPr/>
          <a:lstStyle/>
          <a:p>
            <a:endParaRPr lang="en-US"/>
          </a:p>
        </p:txBody>
      </p:sp>
    </p:spTree>
    <p:extLst>
      <p:ext uri="{BB962C8B-B14F-4D97-AF65-F5344CB8AC3E}">
        <p14:creationId xmlns:p14="http://schemas.microsoft.com/office/powerpoint/2010/main" val="212781081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 xmlns:a14="http://schemas.microsoft.com/office/drawing/2010/main">
                <a:solidFill>
                  <a:srgbClr val="FFFFFF">
                    <a:alpha val="41176"/>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Tree>
    <p:extLst>
      <p:ext uri="{BB962C8B-B14F-4D97-AF65-F5344CB8AC3E}">
        <p14:creationId xmlns:p14="http://schemas.microsoft.com/office/powerpoint/2010/main" val="6188007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1A6613"/>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 xmlns:a14="http://schemas.microsoft.com/office/drawing/2010/main">
                <a:solidFill>
                  <a:srgbClr val="FFFFFF">
                    <a:alpha val="41176"/>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0440547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FBD17"/>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 xmlns:a14="http://schemas.microsoft.com/office/drawing/2010/main">
                <a:solidFill>
                  <a:srgbClr val="FFFFFF">
                    <a:alpha val="41176"/>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lumMod val="50000"/>
                  </a:schemeClr>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1327659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lumMod val="50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 xmlns:a14="http://schemas.microsoft.com/office/drawing/2010/main">
                <a:solidFill>
                  <a:srgbClr val="FFFFFF">
                    <a:alpha val="41176"/>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2890993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Divider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Johnson-Center_Architecural_Detai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0"/>
            <a:ext cx="8875712" cy="6858000"/>
          </a:xfrm>
          <a:prstGeom prst="rect">
            <a:avLst/>
          </a:prstGeom>
          <a:solidFill>
            <a:schemeClr val="accent5"/>
          </a:solidFill>
          <a:ln w="25400" cap="rnd" cmpd="sng" algn="ctr">
            <a:noFill/>
            <a:prstDash val="solid"/>
          </a:ln>
          <a:effectLst/>
          <a:extLst>
            <a:ext uri="{91240B29-F687-4f45-9708-019B960494DF}">
              <a14:hiddenLine xmlns=""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0467395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7" name="Rectangle 6"/>
          <p:cNvSpPr/>
          <p:nvPr userDrawn="1"/>
        </p:nvSpPr>
        <p:spPr>
          <a:xfrm>
            <a:off x="0" y="0"/>
            <a:ext cx="9144000" cy="6889750"/>
          </a:xfrm>
          <a:prstGeom prst="rect">
            <a:avLst/>
          </a:prstGeom>
          <a:solidFill>
            <a:srgbClr val="DFBD17"/>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11" name="Picture 10" descr="Bull Run_Architecural_Detail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33"/>
            <a:ext cx="7086600" cy="6935822"/>
          </a:xfrm>
          <a:prstGeom prst="rect">
            <a:avLst/>
          </a:prstGeom>
        </p:spPr>
      </p:pic>
      <p:sp>
        <p:nvSpPr>
          <p:cNvPr id="8"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8068092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7" name="Rectangle 6"/>
          <p:cNvSpPr/>
          <p:nvPr userDrawn="1"/>
        </p:nvSpPr>
        <p:spPr>
          <a:xfrm>
            <a:off x="0" y="0"/>
            <a:ext cx="9144000" cy="6889750"/>
          </a:xfrm>
          <a:prstGeom prst="rect">
            <a:avLst/>
          </a:prstGeom>
          <a:solidFill>
            <a:schemeClr val="tx2"/>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2" name="Picture 1" descr="Founder's Hall_Architecural Details.png"/>
          <p:cNvPicPr>
            <a:picLocks noChangeAspect="1"/>
          </p:cNvPicPr>
          <p:nvPr userDrawn="1"/>
        </p:nvPicPr>
        <p:blipFill rotWithShape="1">
          <a:blip r:embed="rId2">
            <a:extLst>
              <a:ext uri="{28A0092B-C50C-407E-A947-70E740481C1C}">
                <a14:useLocalDpi xmlns:a14="http://schemas.microsoft.com/office/drawing/2010/main" val="0"/>
              </a:ext>
            </a:extLst>
          </a:blip>
          <a:srcRect r="39063"/>
          <a:stretch/>
        </p:blipFill>
        <p:spPr>
          <a:xfrm>
            <a:off x="3733800" y="0"/>
            <a:ext cx="5410200" cy="6890412"/>
          </a:xfrm>
          <a:prstGeom prst="rect">
            <a:avLst/>
          </a:prstGeom>
        </p:spPr>
      </p:pic>
      <p:sp>
        <p:nvSpPr>
          <p:cNvPr id="8"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72586505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4_Title">
    <p:spTree>
      <p:nvGrpSpPr>
        <p:cNvPr id="1" name=""/>
        <p:cNvGrpSpPr/>
        <p:nvPr/>
      </p:nvGrpSpPr>
      <p:grpSpPr>
        <a:xfrm>
          <a:off x="0" y="0"/>
          <a:ext cx="0" cy="0"/>
          <a:chOff x="0" y="0"/>
          <a:chExt cx="0" cy="0"/>
        </a:xfrm>
      </p:grpSpPr>
      <p:pic>
        <p:nvPicPr>
          <p:cNvPr id="4" name="Picture 3" descr="130826017.jpg"/>
          <p:cNvPicPr>
            <a:picLocks noChangeAspect="1"/>
          </p:cNvPicPr>
          <p:nvPr userDrawn="1"/>
        </p:nvPicPr>
        <p:blipFill rotWithShape="1">
          <a:blip r:embed="rId2" cstate="email">
            <a:duotone>
              <a:prstClr val="black"/>
              <a:schemeClr val="tx2">
                <a:tint val="45000"/>
                <a:satMod val="400000"/>
              </a:schemeClr>
            </a:duotone>
            <a:extLst>
              <a:ext uri="{28A0092B-C50C-407E-A947-70E740481C1C}">
                <a14:useLocalDpi xmlns:a14="http://schemas.microsoft.com/office/drawing/2010/main" val="0"/>
              </a:ext>
            </a:extLst>
          </a:blip>
          <a:srcRect t="10168" b="13677"/>
          <a:stretch/>
        </p:blipFill>
        <p:spPr>
          <a:xfrm>
            <a:off x="0" y="0"/>
            <a:ext cx="9144000" cy="4648200"/>
          </a:xfrm>
          <a:prstGeom prst="rect">
            <a:avLst/>
          </a:prstGeom>
        </p:spPr>
      </p:pic>
      <p:sp>
        <p:nvSpPr>
          <p:cNvPr id="5" name="Rectangle 10"/>
          <p:cNvSpPr/>
          <p:nvPr userDrawn="1"/>
        </p:nvSpPr>
        <p:spPr>
          <a:xfrm>
            <a:off x="0" y="4038600"/>
            <a:ext cx="9144000" cy="609600"/>
          </a:xfrm>
          <a:prstGeom prst="rect">
            <a:avLst/>
          </a:prstGeom>
          <a:solidFill>
            <a:srgbClr val="FFBA03">
              <a:alpha val="66000"/>
            </a:srgb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20250633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pic>
        <p:nvPicPr>
          <p:cNvPr id="4" name="Picture 6" descr="140424502.jpg"/>
          <p:cNvPicPr>
            <a:picLocks noChangeAspect="1"/>
          </p:cNvPicPr>
          <p:nvPr userDrawn="1"/>
        </p:nvPicPr>
        <p:blipFill>
          <a:blip r:embed="rId2" cstate="email">
            <a:extLst>
              <a:ext uri="{28A0092B-C50C-407E-A947-70E740481C1C}">
                <a14:useLocalDpi xmlns:a14="http://schemas.microsoft.com/office/drawing/2010/main" val="0"/>
              </a:ext>
            </a:extLst>
          </a:blip>
          <a:srcRect t="17171" b="6737"/>
          <a:stretch>
            <a:fillRect/>
          </a:stretch>
        </p:blipFill>
        <p:spPr bwMode="auto">
          <a:xfrm>
            <a:off x="0" y="0"/>
            <a:ext cx="9144000" cy="464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tx2">
              <a:alpha val="66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5620417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p:spTree>
      <p:nvGrpSpPr>
        <p:cNvPr id="1" name=""/>
        <p:cNvGrpSpPr/>
        <p:nvPr/>
      </p:nvGrpSpPr>
      <p:grpSpPr>
        <a:xfrm>
          <a:off x="0" y="0"/>
          <a:ext cx="0" cy="0"/>
          <a:chOff x="0" y="0"/>
          <a:chExt cx="0" cy="0"/>
        </a:xfrm>
      </p:grpSpPr>
      <p:pic>
        <p:nvPicPr>
          <p:cNvPr id="4" name="Picture 6" descr="131108588.jpg"/>
          <p:cNvPicPr>
            <a:picLocks noChangeAspect="1"/>
          </p:cNvPicPr>
          <p:nvPr userDrawn="1"/>
        </p:nvPicPr>
        <p:blipFill>
          <a:blip r:embed="rId2" cstate="email">
            <a:extLst>
              <a:ext uri="{28A0092B-C50C-407E-A947-70E740481C1C}">
                <a14:useLocalDpi xmlns:a14="http://schemas.microsoft.com/office/drawing/2010/main" val="0"/>
              </a:ext>
            </a:extLst>
          </a:blip>
          <a:srcRect t="10631" b="12827"/>
          <a:stretch>
            <a:fillRect/>
          </a:stretch>
        </p:blipFill>
        <p:spPr bwMode="auto">
          <a:xfrm>
            <a:off x="0" y="0"/>
            <a:ext cx="9144000" cy="465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tx1">
              <a:alpha val="66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212128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p:spTree>
      <p:nvGrpSpPr>
        <p:cNvPr id="1" name=""/>
        <p:cNvGrpSpPr/>
        <p:nvPr/>
      </p:nvGrpSpPr>
      <p:grpSpPr>
        <a:xfrm>
          <a:off x="0" y="0"/>
          <a:ext cx="0" cy="0"/>
          <a:chOff x="0" y="0"/>
          <a:chExt cx="0" cy="0"/>
        </a:xfrm>
      </p:grpSpPr>
      <p:pic>
        <p:nvPicPr>
          <p:cNvPr id="4" name="Picture 6" descr="130115733.JPG"/>
          <p:cNvPicPr>
            <a:picLocks noChangeAspect="1"/>
          </p:cNvPicPr>
          <p:nvPr userDrawn="1"/>
        </p:nvPicPr>
        <p:blipFill>
          <a:blip r:embed="rId2" cstate="email">
            <a:extLst>
              <a:ext uri="{28A0092B-C50C-407E-A947-70E740481C1C}">
                <a14:useLocalDpi xmlns:a14="http://schemas.microsoft.com/office/drawing/2010/main" val="0"/>
              </a:ext>
            </a:extLst>
          </a:blip>
          <a:srcRect t="20670" b="3087"/>
          <a:stretch>
            <a:fillRect/>
          </a:stretch>
        </p:blipFill>
        <p:spPr bwMode="auto">
          <a:xfrm>
            <a:off x="0" y="0"/>
            <a:ext cx="9144000" cy="4646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accent4">
              <a:lumMod val="50000"/>
              <a:alpha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7517906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7" name="Rectangle 37"/>
          <p:cNvSpPr>
            <a:spLocks noGrp="1"/>
          </p:cNvSpPr>
          <p:nvPr>
            <p:ph type="body" sz="quarter" idx="13"/>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edit Master text styles</a:t>
            </a:r>
          </a:p>
        </p:txBody>
      </p:sp>
      <p:sp>
        <p:nvSpPr>
          <p:cNvPr id="43" name="Rectangle 37"/>
          <p:cNvSpPr>
            <a:spLocks noGrp="1"/>
          </p:cNvSpPr>
          <p:nvPr>
            <p:ph type="body" sz="quarter" idx="15"/>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1" name="Rectangle 37"/>
          <p:cNvSpPr>
            <a:spLocks noGrp="1"/>
          </p:cNvSpPr>
          <p:nvPr>
            <p:ph type="body" sz="quarter" idx="17"/>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5" name="Rectangle 37"/>
          <p:cNvSpPr>
            <a:spLocks noGrp="1"/>
          </p:cNvSpPr>
          <p:nvPr>
            <p:ph type="body" sz="quarter" idx="19"/>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7" name="Rectangle 37"/>
          <p:cNvSpPr>
            <a:spLocks noGrp="1"/>
          </p:cNvSpPr>
          <p:nvPr>
            <p:ph type="body" sz="quarter" idx="2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9" name="Rectangle 37"/>
          <p:cNvSpPr>
            <a:spLocks noGrp="1"/>
          </p:cNvSpPr>
          <p:nvPr>
            <p:ph type="body" sz="quarter" idx="23"/>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1" name="Rectangle 37"/>
          <p:cNvSpPr>
            <a:spLocks noGrp="1"/>
          </p:cNvSpPr>
          <p:nvPr>
            <p:ph type="body" sz="quarter" idx="25"/>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3" name="Rectangle 37"/>
          <p:cNvSpPr>
            <a:spLocks noGrp="1"/>
          </p:cNvSpPr>
          <p:nvPr>
            <p:ph type="body" sz="quarter" idx="27"/>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5" name="Rectangle 37"/>
          <p:cNvSpPr>
            <a:spLocks noGrp="1"/>
          </p:cNvSpPr>
          <p:nvPr>
            <p:ph type="body" sz="quarter" idx="29"/>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57" name="Rectangle 37"/>
          <p:cNvSpPr>
            <a:spLocks noGrp="1"/>
          </p:cNvSpPr>
          <p:nvPr>
            <p:ph type="body" sz="quarter" idx="3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6" name="Rectangle 37"/>
          <p:cNvSpPr>
            <a:spLocks noGrp="1"/>
          </p:cNvSpPr>
          <p:nvPr>
            <p:ph type="body" sz="quarter" idx="33"/>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8" name="Rectangle 37"/>
          <p:cNvSpPr>
            <a:spLocks noGrp="1"/>
          </p:cNvSpPr>
          <p:nvPr>
            <p:ph type="body" sz="quarter" idx="35"/>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98" name="Rectangle 37"/>
          <p:cNvSpPr>
            <a:spLocks noGrp="1"/>
          </p:cNvSpPr>
          <p:nvPr>
            <p:ph type="body" sz="quarter" idx="14"/>
          </p:nvPr>
        </p:nvSpPr>
        <p:spPr>
          <a:xfrm>
            <a:off x="7696200" y="381000"/>
            <a:ext cx="685800" cy="228600"/>
          </a:xfrm>
          <a:solidFill>
            <a:schemeClr val="tx2"/>
          </a:solidFill>
        </p:spPr>
        <p:txBody>
          <a:bodyPr anchor="ctr"/>
          <a:lstStyle>
            <a:lvl1pPr algn="r">
              <a:buFontTx/>
              <a:buNone/>
              <a:defRPr sz="1050">
                <a:solidFill>
                  <a:schemeClr val="bg1"/>
                </a:solidFill>
              </a:defRPr>
            </a:lvl1pPr>
            <a:extLst/>
          </a:lstStyle>
          <a:p>
            <a:pPr lvl="0"/>
            <a:r>
              <a:rPr lang="en-US" dirty="0" smtClean="0"/>
              <a:t>Click to edit Master text styles</a:t>
            </a:r>
          </a:p>
        </p:txBody>
      </p:sp>
      <p:sp>
        <p:nvSpPr>
          <p:cNvPr id="44" name="Rectangle 37"/>
          <p:cNvSpPr>
            <a:spLocks noGrp="1"/>
          </p:cNvSpPr>
          <p:nvPr>
            <p:ph type="body" sz="quarter" idx="16"/>
          </p:nvPr>
        </p:nvSpPr>
        <p:spPr>
          <a:xfrm>
            <a:off x="7696200" y="838200"/>
            <a:ext cx="685800" cy="228600"/>
          </a:xfrm>
          <a:solidFill>
            <a:schemeClr val="tx2"/>
          </a:solidFill>
        </p:spPr>
        <p:txBody>
          <a:bodyPr anchor="ctr"/>
          <a:lstStyle>
            <a:lvl1pPr algn="r">
              <a:buFontTx/>
              <a:buNone/>
              <a:defRPr sz="1100">
                <a:solidFill>
                  <a:schemeClr val="bg1"/>
                </a:solidFill>
              </a:defRPr>
            </a:lvl1pPr>
            <a:extLst/>
          </a:lstStyle>
          <a:p>
            <a:pPr lvl="0"/>
            <a:r>
              <a:rPr lang="en-US" dirty="0" smtClean="0"/>
              <a:t>Click to edit Master text styles</a:t>
            </a:r>
          </a:p>
        </p:txBody>
      </p:sp>
      <p:sp>
        <p:nvSpPr>
          <p:cNvPr id="42" name="Rectangle 37"/>
          <p:cNvSpPr>
            <a:spLocks noGrp="1"/>
          </p:cNvSpPr>
          <p:nvPr>
            <p:ph type="body" sz="quarter" idx="18"/>
          </p:nvPr>
        </p:nvSpPr>
        <p:spPr>
          <a:xfrm>
            <a:off x="7696200" y="1295400"/>
            <a:ext cx="685800" cy="228600"/>
          </a:xfrm>
          <a:solidFill>
            <a:schemeClr val="tx2"/>
          </a:solidFill>
        </p:spPr>
        <p:txBody>
          <a:bodyPr anchor="ctr"/>
          <a:lstStyle>
            <a:lvl1pPr algn="r">
              <a:buFontTx/>
              <a:buNone/>
              <a:defRPr sz="1100">
                <a:solidFill>
                  <a:schemeClr val="bg1"/>
                </a:solidFill>
              </a:defRPr>
            </a:lvl1pPr>
            <a:extLst/>
          </a:lstStyle>
          <a:p>
            <a:pPr lvl="0"/>
            <a:r>
              <a:rPr lang="en-US" dirty="0" smtClean="0"/>
              <a:t>Click to edit Master text styles</a:t>
            </a:r>
          </a:p>
        </p:txBody>
      </p:sp>
      <p:sp>
        <p:nvSpPr>
          <p:cNvPr id="46" name="Rectangle 37"/>
          <p:cNvSpPr>
            <a:spLocks noGrp="1"/>
          </p:cNvSpPr>
          <p:nvPr>
            <p:ph type="body" sz="quarter" idx="20"/>
          </p:nvPr>
        </p:nvSpPr>
        <p:spPr>
          <a:xfrm>
            <a:off x="7696200" y="1752600"/>
            <a:ext cx="685800" cy="228600"/>
          </a:xfrm>
          <a:solidFill>
            <a:schemeClr val="tx2"/>
          </a:solidFill>
        </p:spPr>
        <p:txBody>
          <a:bodyPr anchor="ctr"/>
          <a:lstStyle>
            <a:lvl1pPr algn="r">
              <a:buFontTx/>
              <a:buNone/>
              <a:defRPr sz="1100">
                <a:solidFill>
                  <a:schemeClr val="bg1"/>
                </a:solidFill>
              </a:defRPr>
            </a:lvl1pPr>
            <a:extLst/>
          </a:lstStyle>
          <a:p>
            <a:pPr lvl="0"/>
            <a:endParaRPr lang="en-US" dirty="0" smtClean="0"/>
          </a:p>
        </p:txBody>
      </p:sp>
      <p:sp>
        <p:nvSpPr>
          <p:cNvPr id="48" name="Rectangle 37"/>
          <p:cNvSpPr>
            <a:spLocks noGrp="1"/>
          </p:cNvSpPr>
          <p:nvPr>
            <p:ph type="body" sz="quarter" idx="22"/>
          </p:nvPr>
        </p:nvSpPr>
        <p:spPr>
          <a:xfrm>
            <a:off x="7696200" y="22098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0" name="Rectangle 37"/>
          <p:cNvSpPr>
            <a:spLocks noGrp="1"/>
          </p:cNvSpPr>
          <p:nvPr>
            <p:ph type="body" sz="quarter" idx="24"/>
          </p:nvPr>
        </p:nvSpPr>
        <p:spPr>
          <a:xfrm>
            <a:off x="7696200" y="26670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2" name="Rectangle 37"/>
          <p:cNvSpPr>
            <a:spLocks noGrp="1"/>
          </p:cNvSpPr>
          <p:nvPr>
            <p:ph type="body" sz="quarter" idx="26"/>
          </p:nvPr>
        </p:nvSpPr>
        <p:spPr>
          <a:xfrm>
            <a:off x="7696200" y="31242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4" name="Rectangle 37"/>
          <p:cNvSpPr>
            <a:spLocks noGrp="1"/>
          </p:cNvSpPr>
          <p:nvPr>
            <p:ph type="body" sz="quarter" idx="28"/>
          </p:nvPr>
        </p:nvSpPr>
        <p:spPr>
          <a:xfrm>
            <a:off x="7696200" y="35814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6" name="Rectangle 37"/>
          <p:cNvSpPr>
            <a:spLocks noGrp="1"/>
          </p:cNvSpPr>
          <p:nvPr>
            <p:ph type="body" sz="quarter" idx="30"/>
          </p:nvPr>
        </p:nvSpPr>
        <p:spPr>
          <a:xfrm>
            <a:off x="7696200" y="40386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8" name="Rectangle 37"/>
          <p:cNvSpPr>
            <a:spLocks noGrp="1"/>
          </p:cNvSpPr>
          <p:nvPr>
            <p:ph type="body" sz="quarter" idx="32"/>
          </p:nvPr>
        </p:nvSpPr>
        <p:spPr>
          <a:xfrm>
            <a:off x="7696200" y="44958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7" name="Rectangle 37"/>
          <p:cNvSpPr>
            <a:spLocks noGrp="1"/>
          </p:cNvSpPr>
          <p:nvPr>
            <p:ph type="body" sz="quarter" idx="34"/>
          </p:nvPr>
        </p:nvSpPr>
        <p:spPr>
          <a:xfrm>
            <a:off x="7696200" y="49530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9" name="Rectangle 37"/>
          <p:cNvSpPr>
            <a:spLocks noGrp="1"/>
          </p:cNvSpPr>
          <p:nvPr>
            <p:ph type="body" sz="quarter" idx="36"/>
          </p:nvPr>
        </p:nvSpPr>
        <p:spPr>
          <a:xfrm>
            <a:off x="7696200" y="54102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30" name="Rectangle 37"/>
          <p:cNvSpPr>
            <a:spLocks noGrp="1"/>
          </p:cNvSpPr>
          <p:nvPr>
            <p:ph type="body" sz="quarter" idx="37"/>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smtClean="0"/>
              <a:t>Click to edit Master text styles</a:t>
            </a:r>
          </a:p>
        </p:txBody>
      </p:sp>
      <p:sp>
        <p:nvSpPr>
          <p:cNvPr id="31" name="Rectangle 37"/>
          <p:cNvSpPr>
            <a:spLocks noGrp="1"/>
          </p:cNvSpPr>
          <p:nvPr>
            <p:ph type="body" sz="quarter" idx="38"/>
          </p:nvPr>
        </p:nvSpPr>
        <p:spPr>
          <a:xfrm>
            <a:off x="7696200" y="58674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Tree>
    <p:extLst>
      <p:ext uri="{BB962C8B-B14F-4D97-AF65-F5344CB8AC3E}">
        <p14:creationId xmlns:p14="http://schemas.microsoft.com/office/powerpoint/2010/main" val="34881000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
        <p:nvSpPr>
          <p:cNvPr id="3" name="Text Placeholder 2"/>
          <p:cNvSpPr>
            <a:spLocks noGrp="1"/>
          </p:cNvSpPr>
          <p:nvPr>
            <p:ph type="body" sz="quarter" idx="14"/>
          </p:nvPr>
        </p:nvSpPr>
        <p:spPr>
          <a:xfrm>
            <a:off x="304800" y="1066800"/>
            <a:ext cx="80772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699681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w/2col">
    <p:spTree>
      <p:nvGrpSpPr>
        <p:cNvPr id="1" name=""/>
        <p:cNvGrpSpPr/>
        <p:nvPr/>
      </p:nvGrpSpPr>
      <p:grpSpPr>
        <a:xfrm>
          <a:off x="0" y="0"/>
          <a:ext cx="0" cy="0"/>
          <a:chOff x="0" y="0"/>
          <a:chExt cx="0" cy="0"/>
        </a:xfrm>
      </p:grpSpPr>
      <p:sp>
        <p:nvSpPr>
          <p:cNvPr id="14" name="Text Placeholder 2"/>
          <p:cNvSpPr>
            <a:spLocks noGrp="1"/>
          </p:cNvSpPr>
          <p:nvPr>
            <p:ph type="body" sz="quarter" idx="14"/>
          </p:nvPr>
        </p:nvSpPr>
        <p:spPr>
          <a:xfrm>
            <a:off x="304800" y="1066800"/>
            <a:ext cx="3886200" cy="5029200"/>
          </a:xfrm>
        </p:spPr>
        <p:txBody>
          <a:bodyPr spcCol="0"/>
          <a:lstStyle>
            <a:lvl1pPr>
              <a:defRPr sz="1400"/>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15"/>
          </p:nvPr>
        </p:nvSpPr>
        <p:spPr>
          <a:xfrm>
            <a:off x="4495800" y="1066800"/>
            <a:ext cx="3886200" cy="5029200"/>
          </a:xfrm>
        </p:spPr>
        <p:txBody>
          <a:bodyPr spcCol="0"/>
          <a:lstStyle>
            <a:lvl1pPr>
              <a:defRPr sz="1400"/>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
          <p:cNvSpPr>
            <a:spLocks noGrp="1"/>
          </p:cNvSpPr>
          <p:nvPr>
            <p:ph type="body" sz="quarter" idx="16"/>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Tree>
    <p:extLst>
      <p:ext uri="{BB962C8B-B14F-4D97-AF65-F5344CB8AC3E}">
        <p14:creationId xmlns:p14="http://schemas.microsoft.com/office/powerpoint/2010/main" val="7568480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04800" y="4343400"/>
            <a:ext cx="8077200" cy="1981200"/>
          </a:xfrm>
        </p:spPr>
        <p:txBody>
          <a:bodyPr numCol="3"/>
          <a:lstStyle>
            <a:lvl1pPr>
              <a:defRPr baseline="0"/>
            </a:lvl1pPr>
            <a:lvl2pPr marL="0" indent="0">
              <a:defRPr/>
            </a:lvl2pPr>
          </a:lstStyle>
          <a:p>
            <a:pPr lvl="0"/>
            <a:r>
              <a:rPr lang="en-US" dirty="0" smtClean="0"/>
              <a:t>Click to edit Master text styles</a:t>
            </a:r>
          </a:p>
          <a:p>
            <a:pPr lvl="1"/>
            <a:r>
              <a:rPr lang="en-US" dirty="0" smtClean="0"/>
              <a:t>Second level</a:t>
            </a:r>
          </a:p>
        </p:txBody>
      </p:sp>
      <p:sp>
        <p:nvSpPr>
          <p:cNvPr id="12" name="Picture Placeholder 11"/>
          <p:cNvSpPr>
            <a:spLocks noGrp="1"/>
          </p:cNvSpPr>
          <p:nvPr>
            <p:ph type="pic" sz="quarter" idx="14"/>
          </p:nvPr>
        </p:nvSpPr>
        <p:spPr>
          <a:xfrm>
            <a:off x="304800" y="838200"/>
            <a:ext cx="8077200" cy="3200400"/>
          </a:xfrm>
        </p:spPr>
        <p:txBody>
          <a:bodyPr/>
          <a:lstStyle/>
          <a:p>
            <a:endParaRPr lang="en-US" dirty="0"/>
          </a:p>
        </p:txBody>
      </p:sp>
      <p:sp>
        <p:nvSpPr>
          <p:cNvPr id="5" name="Rectangle 8"/>
          <p:cNvSpPr>
            <a:spLocks noGrp="1"/>
          </p:cNvSpPr>
          <p:nvPr>
            <p:ph type="body" sz="quarter" idx="15"/>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Tree>
    <p:extLst>
      <p:ext uri="{BB962C8B-B14F-4D97-AF65-F5344CB8AC3E}">
        <p14:creationId xmlns:p14="http://schemas.microsoft.com/office/powerpoint/2010/main" val="174791924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839200" y="0"/>
            <a:ext cx="304800" cy="6858000"/>
          </a:xfrm>
          <a:prstGeom prst="rect">
            <a:avLst/>
          </a:prstGeom>
          <a:solidFill>
            <a:schemeClr val="tx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1027" name="Rectangle 3"/>
          <p:cNvSpPr>
            <a:spLocks noGrp="1"/>
          </p:cNvSpPr>
          <p:nvPr>
            <p:ph type="body" idx="1"/>
          </p:nvPr>
        </p:nvSpPr>
        <p:spPr bwMode="auto">
          <a:xfrm>
            <a:off x="381000" y="381000"/>
            <a:ext cx="8001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Rectangle 10"/>
          <p:cNvSpPr/>
          <p:nvPr/>
        </p:nvSpPr>
        <p:spPr>
          <a:xfrm>
            <a:off x="0" y="0"/>
            <a:ext cx="762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13" name="Rectangle 34"/>
          <p:cNvSpPr txBox="1">
            <a:spLocks/>
          </p:cNvSpPr>
          <p:nvPr/>
        </p:nvSpPr>
        <p:spPr>
          <a:xfrm>
            <a:off x="4648200" y="6477000"/>
            <a:ext cx="3733800"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kern="0" spc="150" dirty="0" smtClean="0">
                <a:solidFill>
                  <a:srgbClr val="000000"/>
                </a:solidFill>
              </a:rPr>
              <a:t>GEORGE MASON UNIVERSITY</a:t>
            </a:r>
            <a:endParaRPr lang="en-US" kern="0" spc="15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4" r:id="rId9"/>
    <p:sldLayoutId id="2147483728" r:id="rId10"/>
    <p:sldLayoutId id="2147483712" r:id="rId11"/>
    <p:sldLayoutId id="2147483725" r:id="rId12"/>
    <p:sldLayoutId id="2147483726" r:id="rId13"/>
    <p:sldLayoutId id="2147483727" r:id="rId14"/>
    <p:sldLayoutId id="2147483713" r:id="rId15"/>
    <p:sldLayoutId id="2147483717" r:id="rId16"/>
    <p:sldLayoutId id="2147483724" r:id="rId17"/>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hf sldNum="0" hdr="0" ftr="0" dt="0"/>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rgbClr val="000000"/>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rgbClr val="000000"/>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800600"/>
            <a:ext cx="7239000" cy="685800"/>
          </a:xfrm>
        </p:spPr>
        <p:txBody>
          <a:bodyPr/>
          <a:lstStyle/>
          <a:p>
            <a:pPr eaLnBrk="1" fontAlgn="auto" hangingPunct="1">
              <a:spcAft>
                <a:spcPts val="0"/>
              </a:spcAft>
              <a:defRPr/>
            </a:pPr>
            <a:r>
              <a:rPr lang="en-US" sz="2800" dirty="0" smtClean="0">
                <a:solidFill>
                  <a:srgbClr val="1A6613"/>
                </a:solidFill>
                <a:ea typeface="+mj-ea"/>
                <a:cs typeface="+mj-cs"/>
              </a:rPr>
              <a:t>An administrative Journey: </a:t>
            </a:r>
            <a:br>
              <a:rPr lang="en-US" sz="2800" dirty="0" smtClean="0">
                <a:solidFill>
                  <a:srgbClr val="1A6613"/>
                </a:solidFill>
                <a:ea typeface="+mj-ea"/>
                <a:cs typeface="+mj-cs"/>
              </a:rPr>
            </a:br>
            <a:r>
              <a:rPr lang="en-US" sz="2800" dirty="0" smtClean="0">
                <a:solidFill>
                  <a:srgbClr val="1A6613"/>
                </a:solidFill>
                <a:ea typeface="+mj-ea"/>
                <a:cs typeface="+mj-cs"/>
              </a:rPr>
              <a:t>Creation of a campus food pantry</a:t>
            </a:r>
            <a:endParaRPr lang="en-US" sz="2800" dirty="0">
              <a:solidFill>
                <a:srgbClr val="1A6613"/>
              </a:solidFill>
              <a:ea typeface="+mj-ea"/>
              <a:cs typeface="+mj-cs"/>
            </a:endParaRPr>
          </a:p>
        </p:txBody>
      </p:sp>
      <p:sp>
        <p:nvSpPr>
          <p:cNvPr id="3" name="Subtitle 2"/>
          <p:cNvSpPr>
            <a:spLocks noGrp="1"/>
          </p:cNvSpPr>
          <p:nvPr>
            <p:ph type="subTitle" idx="1"/>
          </p:nvPr>
        </p:nvSpPr>
        <p:spPr>
          <a:xfrm>
            <a:off x="228600" y="5867400"/>
            <a:ext cx="3124200" cy="628650"/>
          </a:xfrm>
        </p:spPr>
        <p:txBody>
          <a:bodyPr>
            <a:noAutofit/>
          </a:bodyPr>
          <a:lstStyle/>
          <a:p>
            <a:pPr eaLnBrk="1" fontAlgn="auto" hangingPunct="1">
              <a:spcAft>
                <a:spcPts val="0"/>
              </a:spcAft>
              <a:defRPr/>
            </a:pPr>
            <a:r>
              <a:rPr lang="en-US" sz="2000" b="0" dirty="0" smtClean="0">
                <a:solidFill>
                  <a:srgbClr val="1A6613"/>
                </a:solidFill>
                <a:ea typeface="+mn-ea"/>
                <a:cs typeface="+mn-cs"/>
              </a:rPr>
              <a:t>Dr. John Cicchetti</a:t>
            </a:r>
          </a:p>
          <a:p>
            <a:pPr eaLnBrk="1" fontAlgn="auto" hangingPunct="1">
              <a:spcAft>
                <a:spcPts val="0"/>
              </a:spcAft>
              <a:defRPr/>
            </a:pPr>
            <a:r>
              <a:rPr lang="en-US" sz="2000" b="0" dirty="0" smtClean="0">
                <a:solidFill>
                  <a:srgbClr val="1A6613"/>
                </a:solidFill>
                <a:ea typeface="+mn-ea"/>
                <a:cs typeface="+mn-cs"/>
              </a:rPr>
              <a:t>Dr. Margaret Olszewska</a:t>
            </a:r>
            <a:endParaRPr lang="en-US" sz="2800" b="0" dirty="0">
              <a:solidFill>
                <a:srgbClr val="1A6613"/>
              </a:solidFill>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7200" y="685800"/>
            <a:ext cx="8001000" cy="533400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736033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r="2857"/>
          <a:stretch/>
        </p:blipFill>
        <p:spPr>
          <a:xfrm>
            <a:off x="533400" y="685800"/>
            <a:ext cx="7772400" cy="533400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26971153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SPACE</a:t>
            </a:r>
            <a:endParaRPr lang="en-US" sz="3600" dirty="0">
              <a:ea typeface="+mn-ea"/>
              <a:cs typeface="+mn-cs"/>
            </a:endParaRPr>
          </a:p>
        </p:txBody>
      </p:sp>
      <p:sp>
        <p:nvSpPr>
          <p:cNvPr id="18434" name="Text Placeholder 2"/>
          <p:cNvSpPr>
            <a:spLocks noGrp="1"/>
          </p:cNvSpPr>
          <p:nvPr>
            <p:ph type="body" sz="quarter" idx="14"/>
          </p:nvPr>
        </p:nvSpPr>
        <p:spPr/>
        <p:txBody>
          <a:bodyPr/>
          <a:lstStyle/>
          <a:p>
            <a:pPr marL="285750" indent="-285750" eaLnBrk="1" hangingPunct="1">
              <a:buFont typeface="Arial" charset="0"/>
              <a:buChar char="•"/>
            </a:pPr>
            <a:endParaRPr lang="en-US" sz="2000" dirty="0" smtClean="0"/>
          </a:p>
          <a:p>
            <a:pPr marL="285750" indent="-285750" eaLnBrk="1" hangingPunct="1">
              <a:buFont typeface="Arial" charset="0"/>
              <a:buChar char="•"/>
            </a:pPr>
            <a:r>
              <a:rPr lang="en-US" sz="2000" dirty="0" smtClean="0"/>
              <a:t>Advocating for permanent space</a:t>
            </a:r>
          </a:p>
          <a:p>
            <a:pPr marL="0" indent="0"/>
            <a:endParaRPr lang="en-US" sz="2000" dirty="0" smtClean="0"/>
          </a:p>
          <a:p>
            <a:pPr marL="285750" indent="-285750">
              <a:buFont typeface="Arial" charset="0"/>
              <a:buChar char="•"/>
            </a:pPr>
            <a:r>
              <a:rPr lang="en-US" sz="2000" dirty="0" smtClean="0"/>
              <a:t>Initial set up</a:t>
            </a:r>
          </a:p>
          <a:p>
            <a:pPr marL="685800" lvl="1">
              <a:buFont typeface="Arial" charset="0"/>
              <a:buChar char="•"/>
            </a:pPr>
            <a:r>
              <a:rPr lang="en-US" sz="1600" dirty="0" smtClean="0">
                <a:solidFill>
                  <a:schemeClr val="tx1"/>
                </a:solidFill>
              </a:rPr>
              <a:t>Shelving</a:t>
            </a:r>
          </a:p>
          <a:p>
            <a:pPr marL="685800" lvl="1">
              <a:buFont typeface="Arial" charset="0"/>
              <a:buChar char="•"/>
            </a:pPr>
            <a:r>
              <a:rPr lang="en-US" sz="1600" dirty="0" smtClean="0">
                <a:solidFill>
                  <a:schemeClr val="tx1"/>
                </a:solidFill>
              </a:rPr>
              <a:t>Phone number</a:t>
            </a:r>
          </a:p>
          <a:p>
            <a:pPr marL="685800" lvl="1">
              <a:buFont typeface="Arial" charset="0"/>
              <a:buChar char="•"/>
            </a:pPr>
            <a:r>
              <a:rPr lang="en-US" sz="1600" dirty="0" smtClean="0">
                <a:solidFill>
                  <a:schemeClr val="tx1"/>
                </a:solidFill>
              </a:rPr>
              <a:t>E-mail address</a:t>
            </a:r>
          </a:p>
          <a:p>
            <a:pPr marL="685800" lvl="1">
              <a:buFont typeface="Arial" charset="0"/>
              <a:buChar char="•"/>
            </a:pPr>
            <a:r>
              <a:rPr lang="en-US" sz="1600" dirty="0" smtClean="0">
                <a:solidFill>
                  <a:schemeClr val="tx1"/>
                </a:solidFill>
              </a:rPr>
              <a:t>Office equipment</a:t>
            </a:r>
          </a:p>
          <a:p>
            <a:pPr marL="685800" lvl="1">
              <a:buFont typeface="Arial" charset="0"/>
              <a:buChar char="•"/>
            </a:pPr>
            <a:r>
              <a:rPr lang="en-US" sz="1600" dirty="0" smtClean="0">
                <a:solidFill>
                  <a:schemeClr val="tx1"/>
                </a:solidFill>
              </a:rPr>
              <a:t>Office supplies</a:t>
            </a:r>
          </a:p>
          <a:p>
            <a:pPr marL="685800" lvl="1">
              <a:buFont typeface="Arial" charset="0"/>
              <a:buChar char="•"/>
            </a:pPr>
            <a:r>
              <a:rPr lang="en-US" sz="1600" dirty="0" smtClean="0">
                <a:solidFill>
                  <a:schemeClr val="tx1"/>
                </a:solidFill>
              </a:rPr>
              <a:t>Scheduling system</a:t>
            </a:r>
          </a:p>
          <a:p>
            <a:pPr marL="685800" lvl="1">
              <a:buFont typeface="Arial" charset="0"/>
              <a:buChar char="•"/>
            </a:pPr>
            <a:r>
              <a:rPr lang="en-US" sz="1600" dirty="0" smtClean="0">
                <a:solidFill>
                  <a:schemeClr val="tx1"/>
                </a:solidFill>
              </a:rPr>
              <a:t>Webpage and other marketing</a:t>
            </a:r>
            <a:endParaRPr lang="en-US" sz="1600" dirty="0">
              <a:solidFill>
                <a:schemeClr val="tx1"/>
              </a:solidFill>
            </a:endParaRPr>
          </a:p>
          <a:p>
            <a:endParaRPr lang="en-US" sz="2000" dirty="0"/>
          </a:p>
          <a:p>
            <a:endParaRPr lang="en-US" sz="2000" dirty="0"/>
          </a:p>
        </p:txBody>
      </p:sp>
    </p:spTree>
    <p:extLst>
      <p:ext uri="{BB962C8B-B14F-4D97-AF65-F5344CB8AC3E}">
        <p14:creationId xmlns:p14="http://schemas.microsoft.com/office/powerpoint/2010/main" val="28081687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Staffing</a:t>
            </a:r>
            <a:endParaRPr lang="en-US" sz="3600" dirty="0">
              <a:ea typeface="+mn-ea"/>
              <a:cs typeface="+mn-cs"/>
            </a:endParaRPr>
          </a:p>
        </p:txBody>
      </p:sp>
      <p:sp>
        <p:nvSpPr>
          <p:cNvPr id="18434" name="Text Placeholder 2"/>
          <p:cNvSpPr>
            <a:spLocks noGrp="1"/>
          </p:cNvSpPr>
          <p:nvPr>
            <p:ph type="body" sz="quarter" idx="14"/>
          </p:nvPr>
        </p:nvSpPr>
        <p:spPr>
          <a:xfrm>
            <a:off x="304800" y="1066800"/>
            <a:ext cx="7543800" cy="5181600"/>
          </a:xfrm>
        </p:spPr>
        <p:txBody>
          <a:bodyPr/>
          <a:lstStyle/>
          <a:p>
            <a:pPr>
              <a:buFont typeface="Arial" charset="0"/>
              <a:buChar char="•"/>
            </a:pPr>
            <a:endParaRPr lang="en-US" sz="2000" dirty="0" smtClean="0"/>
          </a:p>
          <a:p>
            <a:pPr>
              <a:buFont typeface="Arial" charset="0"/>
              <a:buChar char="•"/>
            </a:pPr>
            <a:r>
              <a:rPr lang="en-US" sz="2000" dirty="0" smtClean="0"/>
              <a:t>Securing funding</a:t>
            </a:r>
          </a:p>
          <a:p>
            <a:pPr>
              <a:buFont typeface="Arial" charset="0"/>
              <a:buChar char="•"/>
            </a:pPr>
            <a:endParaRPr lang="en-US" sz="2000" dirty="0" smtClean="0"/>
          </a:p>
          <a:p>
            <a:pPr>
              <a:buFont typeface="Arial" charset="0"/>
              <a:buChar char="•"/>
            </a:pPr>
            <a:r>
              <a:rPr lang="en-US" sz="2000" dirty="0" smtClean="0"/>
              <a:t>Recruiting, training, and supervising student workers, volunteers, and a graduate assistant who </a:t>
            </a:r>
            <a:r>
              <a:rPr lang="en-US" sz="2000" dirty="0"/>
              <a:t>are invested</a:t>
            </a:r>
          </a:p>
          <a:p>
            <a:pPr eaLnBrk="1" hangingPunct="1">
              <a:buFont typeface="Arial" charset="0"/>
              <a:buChar char="•"/>
            </a:pPr>
            <a:endParaRPr lang="en-US" sz="2000" dirty="0" smtClean="0">
              <a:latin typeface="Calibri" charset="0"/>
            </a:endParaRPr>
          </a:p>
          <a:p>
            <a:pPr eaLnBrk="1" hangingPunct="1">
              <a:buFont typeface="Arial" charset="0"/>
              <a:buChar char="•"/>
            </a:pPr>
            <a:r>
              <a:rPr lang="en-US" sz="2000" dirty="0" smtClean="0">
                <a:latin typeface="Calibri" charset="0"/>
              </a:rPr>
              <a:t>Creating systems for</a:t>
            </a:r>
          </a:p>
          <a:p>
            <a:pPr marL="0" indent="0" eaLnBrk="1" hangingPunct="1"/>
            <a:r>
              <a:rPr lang="en-US" sz="2000" dirty="0" smtClean="0">
                <a:latin typeface="Calibri" charset="0"/>
              </a:rPr>
              <a:t>      managing referrals and</a:t>
            </a:r>
          </a:p>
          <a:p>
            <a:pPr marL="0" indent="0" eaLnBrk="1" hangingPunct="1"/>
            <a:r>
              <a:rPr lang="en-US" sz="2000" dirty="0" smtClean="0">
                <a:latin typeface="Calibri" charset="0"/>
              </a:rPr>
              <a:t>      record keeping</a:t>
            </a:r>
            <a:endParaRPr lang="en-US" sz="2000" dirty="0">
              <a:latin typeface="Calibri" charset="0"/>
            </a:endParaRPr>
          </a:p>
          <a:p>
            <a:pPr eaLnBrk="1" hangingPunct="1">
              <a:buFont typeface="Arial" charset="0"/>
              <a:buChar char="•"/>
            </a:pPr>
            <a:endParaRPr lang="en-US" sz="2000" dirty="0" smtClean="0">
              <a:latin typeface="Calibri" charset="0"/>
            </a:endParaRPr>
          </a:p>
          <a:p>
            <a:pPr eaLnBrk="1" hangingPunct="1">
              <a:buFont typeface="Arial" charset="0"/>
              <a:buChar char="•"/>
            </a:pPr>
            <a:r>
              <a:rPr lang="en-US" sz="2000" dirty="0" smtClean="0"/>
              <a:t>Developing </a:t>
            </a:r>
            <a:r>
              <a:rPr lang="en-US" sz="2000" dirty="0"/>
              <a:t>protocols for </a:t>
            </a:r>
            <a:endParaRPr lang="en-US" sz="2000" dirty="0" smtClean="0"/>
          </a:p>
          <a:p>
            <a:pPr marL="0" indent="0" eaLnBrk="1" hangingPunct="1"/>
            <a:r>
              <a:rPr lang="en-US" sz="2000" dirty="0" smtClean="0"/>
              <a:t>      accessing </a:t>
            </a:r>
            <a:r>
              <a:rPr lang="en-US" sz="2000" dirty="0"/>
              <a:t>the </a:t>
            </a:r>
            <a:r>
              <a:rPr lang="en-US" sz="2000" dirty="0" smtClean="0"/>
              <a:t>pantry,</a:t>
            </a:r>
          </a:p>
          <a:p>
            <a:pPr marL="0" indent="0" eaLnBrk="1" hangingPunct="1"/>
            <a:r>
              <a:rPr lang="en-US" sz="2000" dirty="0" smtClean="0"/>
              <a:t>      addressing </a:t>
            </a:r>
            <a:r>
              <a:rPr lang="en-US" sz="2000" dirty="0"/>
              <a:t>confidentiality, etc.</a:t>
            </a:r>
          </a:p>
          <a:p>
            <a:pPr marL="0" indent="0" eaLnBrk="1" hangingPunct="1"/>
            <a:endParaRPr lang="en-US" sz="2000" dirty="0" smtClean="0">
              <a:latin typeface="Calibri" charset="0"/>
            </a:endParaRPr>
          </a:p>
          <a:p>
            <a:pPr eaLnBrk="1" hangingPunct="1">
              <a:buFont typeface="Arial" charset="0"/>
              <a:buChar char="•"/>
            </a:pPr>
            <a:endParaRPr lang="en-US" sz="2000" dirty="0" smtClean="0">
              <a:latin typeface="Calibri" charset="0"/>
            </a:endParaRPr>
          </a:p>
          <a:p>
            <a:pPr eaLnBrk="1" hangingPunct="1">
              <a:buFont typeface="Arial" charset="0"/>
              <a:buChar char="•"/>
            </a:pPr>
            <a:endParaRPr lang="en-US" sz="2000" dirty="0" smtClean="0">
              <a:latin typeface="Calibri" charset="0"/>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3448050"/>
            <a:ext cx="3733800" cy="280035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18093659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Donations</a:t>
            </a:r>
            <a:endParaRPr lang="en-US" sz="3600" dirty="0">
              <a:ea typeface="+mn-ea"/>
              <a:cs typeface="+mn-cs"/>
            </a:endParaRPr>
          </a:p>
        </p:txBody>
      </p:sp>
      <p:sp>
        <p:nvSpPr>
          <p:cNvPr id="18434" name="Text Placeholder 2"/>
          <p:cNvSpPr>
            <a:spLocks noGrp="1"/>
          </p:cNvSpPr>
          <p:nvPr>
            <p:ph type="body" sz="quarter" idx="14"/>
          </p:nvPr>
        </p:nvSpPr>
        <p:spPr/>
        <p:txBody>
          <a:bodyPr/>
          <a:lstStyle/>
          <a:p>
            <a:pPr>
              <a:buFont typeface="Arial" charset="0"/>
              <a:buChar char="•"/>
            </a:pPr>
            <a:endParaRPr lang="en-US" sz="2000" dirty="0" smtClean="0"/>
          </a:p>
          <a:p>
            <a:pPr>
              <a:buFont typeface="Arial" charset="0"/>
              <a:buChar char="•"/>
            </a:pPr>
            <a:r>
              <a:rPr lang="en-US" sz="2000" dirty="0" smtClean="0"/>
              <a:t>Accepting non-perishable food, toiletries, and school supplies</a:t>
            </a:r>
          </a:p>
          <a:p>
            <a:pPr lvl="1">
              <a:buFont typeface="Arial" charset="0"/>
              <a:buChar char="•"/>
            </a:pPr>
            <a:r>
              <a:rPr lang="en-US" sz="1600" dirty="0" smtClean="0">
                <a:solidFill>
                  <a:schemeClr val="tx1"/>
                </a:solidFill>
              </a:rPr>
              <a:t>Grab-and-go </a:t>
            </a:r>
            <a:r>
              <a:rPr lang="en-US" sz="1600" dirty="0">
                <a:solidFill>
                  <a:schemeClr val="tx1"/>
                </a:solidFill>
              </a:rPr>
              <a:t>items, </a:t>
            </a:r>
            <a:r>
              <a:rPr lang="en-US" sz="1600" dirty="0" smtClean="0">
                <a:solidFill>
                  <a:schemeClr val="tx1"/>
                </a:solidFill>
              </a:rPr>
              <a:t>self-contained or microwavable</a:t>
            </a:r>
          </a:p>
          <a:p>
            <a:pPr lvl="1">
              <a:buFont typeface="Arial" charset="0"/>
              <a:buChar char="•"/>
            </a:pPr>
            <a:r>
              <a:rPr lang="en-US" sz="1600" dirty="0">
                <a:solidFill>
                  <a:schemeClr val="tx1"/>
                </a:solidFill>
              </a:rPr>
              <a:t>C</a:t>
            </a:r>
            <a:r>
              <a:rPr lang="en-US" sz="1600" dirty="0" smtClean="0">
                <a:solidFill>
                  <a:schemeClr val="tx1"/>
                </a:solidFill>
              </a:rPr>
              <a:t>anned goods - </a:t>
            </a:r>
            <a:r>
              <a:rPr lang="en-US" sz="1600" dirty="0">
                <a:solidFill>
                  <a:schemeClr val="tx1"/>
                </a:solidFill>
              </a:rPr>
              <a:t>not </a:t>
            </a:r>
            <a:r>
              <a:rPr lang="en-US" sz="1600" dirty="0" smtClean="0">
                <a:solidFill>
                  <a:schemeClr val="tx1"/>
                </a:solidFill>
              </a:rPr>
              <a:t>ideal</a:t>
            </a:r>
          </a:p>
          <a:p>
            <a:pPr lvl="1">
              <a:buFont typeface="Arial" charset="0"/>
              <a:buChar char="•"/>
            </a:pPr>
            <a:r>
              <a:rPr lang="en-US" sz="1600" dirty="0">
                <a:solidFill>
                  <a:schemeClr val="tx1"/>
                </a:solidFill>
              </a:rPr>
              <a:t>D</a:t>
            </a:r>
            <a:r>
              <a:rPr lang="en-US" sz="1600" dirty="0" smtClean="0">
                <a:solidFill>
                  <a:schemeClr val="tx1"/>
                </a:solidFill>
              </a:rPr>
              <a:t>ietary restrictions - vegetarian</a:t>
            </a:r>
            <a:r>
              <a:rPr lang="en-US" sz="1600" dirty="0">
                <a:solidFill>
                  <a:schemeClr val="tx1"/>
                </a:solidFill>
              </a:rPr>
              <a:t>, vegan, halal, kosher</a:t>
            </a:r>
          </a:p>
          <a:p>
            <a:pPr marL="0" indent="0"/>
            <a:endParaRPr lang="en-US" sz="2000" dirty="0" smtClean="0"/>
          </a:p>
          <a:p>
            <a:pPr>
              <a:buFont typeface="Arial" charset="0"/>
              <a:buChar char="•"/>
            </a:pPr>
            <a:r>
              <a:rPr lang="en-US" sz="2000" dirty="0" smtClean="0"/>
              <a:t>Managing monetary contributions</a:t>
            </a:r>
          </a:p>
          <a:p>
            <a:pPr lvl="1">
              <a:buFont typeface="Arial" charset="0"/>
              <a:buChar char="•"/>
            </a:pPr>
            <a:r>
              <a:rPr lang="en-US" sz="1600" dirty="0" smtClean="0">
                <a:solidFill>
                  <a:schemeClr val="tx1"/>
                </a:solidFill>
              </a:rPr>
              <a:t>Evolution of support from meal vouchers to foundation account</a:t>
            </a:r>
          </a:p>
          <a:p>
            <a:pPr lvl="1">
              <a:buFont typeface="Arial" charset="0"/>
              <a:buChar char="•"/>
            </a:pPr>
            <a:r>
              <a:rPr lang="en-US" sz="1600" dirty="0" smtClean="0">
                <a:solidFill>
                  <a:schemeClr val="tx1"/>
                </a:solidFill>
              </a:rPr>
              <a:t>Creation of Amazon account - </a:t>
            </a:r>
            <a:r>
              <a:rPr lang="en-US" sz="1600" dirty="0">
                <a:solidFill>
                  <a:schemeClr val="tx1"/>
                </a:solidFill>
              </a:rPr>
              <a:t>connecting </a:t>
            </a:r>
            <a:r>
              <a:rPr lang="en-US" sz="1600" dirty="0" smtClean="0">
                <a:solidFill>
                  <a:schemeClr val="tx1"/>
                </a:solidFill>
              </a:rPr>
              <a:t>alumni </a:t>
            </a:r>
            <a:r>
              <a:rPr lang="en-US" sz="1600" dirty="0">
                <a:solidFill>
                  <a:schemeClr val="tx1"/>
                </a:solidFill>
              </a:rPr>
              <a:t>and </a:t>
            </a:r>
            <a:r>
              <a:rPr lang="en-US" sz="1600" dirty="0" smtClean="0">
                <a:solidFill>
                  <a:schemeClr val="tx1"/>
                </a:solidFill>
              </a:rPr>
              <a:t>supporting affinity for giving</a:t>
            </a:r>
          </a:p>
          <a:p>
            <a:pPr marL="0" indent="0"/>
            <a:endParaRPr lang="en-US" sz="2000" dirty="0" smtClean="0"/>
          </a:p>
          <a:p>
            <a:pPr>
              <a:buFont typeface="Arial" charset="0"/>
              <a:buChar char="•"/>
            </a:pPr>
            <a:r>
              <a:rPr lang="en-US" sz="2000" dirty="0" smtClean="0"/>
              <a:t>Defining scope of operation – clothing donations outside our focus</a:t>
            </a:r>
          </a:p>
        </p:txBody>
      </p:sp>
    </p:spTree>
    <p:extLst>
      <p:ext uri="{BB962C8B-B14F-4D97-AF65-F5344CB8AC3E}">
        <p14:creationId xmlns:p14="http://schemas.microsoft.com/office/powerpoint/2010/main" val="17196007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Student initiative to campus Service</a:t>
            </a:r>
            <a:endParaRPr lang="en-US" sz="3200" dirty="0">
              <a:ea typeface="+mn-ea"/>
              <a:cs typeface="+mn-cs"/>
            </a:endParaRPr>
          </a:p>
        </p:txBody>
      </p:sp>
      <p:sp>
        <p:nvSpPr>
          <p:cNvPr id="18434" name="Text Placeholder 2"/>
          <p:cNvSpPr>
            <a:spLocks noGrp="1"/>
          </p:cNvSpPr>
          <p:nvPr>
            <p:ph type="body" sz="quarter" idx="14"/>
          </p:nvPr>
        </p:nvSpPr>
        <p:spPr/>
        <p:txBody>
          <a:bodyPr/>
          <a:lstStyle/>
          <a:p>
            <a:pPr>
              <a:buFont typeface="Arial" charset="0"/>
              <a:buChar char="•"/>
            </a:pPr>
            <a:endParaRPr lang="en-US" sz="2000" dirty="0" smtClean="0"/>
          </a:p>
          <a:p>
            <a:pPr>
              <a:buFont typeface="Arial" charset="0"/>
              <a:buChar char="•"/>
            </a:pPr>
            <a:r>
              <a:rPr lang="en-US" sz="2000" dirty="0" smtClean="0"/>
              <a:t>Adapting to a new operational paradigm</a:t>
            </a:r>
            <a:endParaRPr lang="en-US" sz="2000" dirty="0"/>
          </a:p>
          <a:p>
            <a:pPr>
              <a:buFont typeface="Arial" charset="0"/>
              <a:buChar char="•"/>
            </a:pPr>
            <a:endParaRPr lang="en-US" sz="2000" dirty="0" smtClean="0"/>
          </a:p>
          <a:p>
            <a:pPr>
              <a:buFont typeface="Arial" charset="0"/>
              <a:buChar char="•"/>
            </a:pPr>
            <a:r>
              <a:rPr lang="en-US" sz="2000" dirty="0" smtClean="0"/>
              <a:t>Balancing student </a:t>
            </a:r>
            <a:r>
              <a:rPr lang="en-US" sz="2000" dirty="0"/>
              <a:t>ownership with service limitations</a:t>
            </a:r>
          </a:p>
          <a:p>
            <a:pPr>
              <a:buFont typeface="Arial" charset="0"/>
              <a:buChar char="•"/>
            </a:pPr>
            <a:endParaRPr lang="en-US" sz="2000" dirty="0" smtClean="0"/>
          </a:p>
          <a:p>
            <a:pPr>
              <a:buFont typeface="Arial" charset="0"/>
              <a:buChar char="•"/>
            </a:pPr>
            <a:r>
              <a:rPr lang="en-US" sz="2000" dirty="0" smtClean="0"/>
              <a:t>Protecting student privacy – collecting student name and ID while keeping information </a:t>
            </a:r>
            <a:r>
              <a:rPr lang="en-US" sz="2000" dirty="0"/>
              <a:t>private</a:t>
            </a:r>
          </a:p>
          <a:p>
            <a:pPr>
              <a:buFont typeface="Arial" charset="0"/>
              <a:buChar char="•"/>
            </a:pPr>
            <a:endParaRPr lang="en-US" sz="2000" dirty="0" smtClean="0"/>
          </a:p>
          <a:p>
            <a:pPr>
              <a:buFont typeface="Arial" charset="0"/>
              <a:buChar char="•"/>
            </a:pPr>
            <a:r>
              <a:rPr lang="en-US" sz="2000" dirty="0" smtClean="0"/>
              <a:t>Navigating conflicts of interest – Secret Santa</a:t>
            </a:r>
          </a:p>
        </p:txBody>
      </p:sp>
    </p:spTree>
    <p:extLst>
      <p:ext uri="{BB962C8B-B14F-4D97-AF65-F5344CB8AC3E}">
        <p14:creationId xmlns:p14="http://schemas.microsoft.com/office/powerpoint/2010/main" val="7415384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Internal Partnerships</a:t>
            </a:r>
            <a:endParaRPr lang="en-US" sz="3200" dirty="0">
              <a:ea typeface="+mn-ea"/>
              <a:cs typeface="+mn-cs"/>
            </a:endParaRPr>
          </a:p>
        </p:txBody>
      </p:sp>
      <p:sp>
        <p:nvSpPr>
          <p:cNvPr id="18434" name="Text Placeholder 2"/>
          <p:cNvSpPr>
            <a:spLocks noGrp="1"/>
          </p:cNvSpPr>
          <p:nvPr>
            <p:ph type="body" sz="quarter" idx="14"/>
          </p:nvPr>
        </p:nvSpPr>
        <p:spPr/>
        <p:txBody>
          <a:bodyPr/>
          <a:lstStyle/>
          <a:p>
            <a:pPr>
              <a:buFont typeface="Arial" charset="0"/>
              <a:buChar char="•"/>
            </a:pPr>
            <a:endParaRPr lang="en-US" sz="2000" dirty="0" smtClean="0"/>
          </a:p>
          <a:p>
            <a:pPr>
              <a:buFont typeface="Arial" charset="0"/>
              <a:buChar char="•"/>
            </a:pPr>
            <a:r>
              <a:rPr lang="en-US" sz="2000" dirty="0" smtClean="0"/>
              <a:t>Developing </a:t>
            </a:r>
            <a:r>
              <a:rPr lang="en-US" sz="2000" dirty="0"/>
              <a:t>a culture of </a:t>
            </a:r>
            <a:r>
              <a:rPr lang="en-US" sz="2000" dirty="0" smtClean="0"/>
              <a:t>support</a:t>
            </a:r>
          </a:p>
          <a:p>
            <a:pPr>
              <a:buFont typeface="Arial" charset="0"/>
              <a:buChar char="•"/>
            </a:pPr>
            <a:endParaRPr lang="en-US" sz="2000" dirty="0"/>
          </a:p>
          <a:p>
            <a:pPr>
              <a:buFont typeface="Arial" charset="0"/>
              <a:buChar char="•"/>
            </a:pPr>
            <a:r>
              <a:rPr lang="en-US" sz="2000" dirty="0" smtClean="0"/>
              <a:t>Food drive efforts</a:t>
            </a:r>
          </a:p>
          <a:p>
            <a:pPr lvl="1">
              <a:buFont typeface="Arial" charset="0"/>
              <a:buChar char="•"/>
            </a:pPr>
            <a:r>
              <a:rPr lang="en-US" sz="1600" dirty="0" smtClean="0">
                <a:solidFill>
                  <a:schemeClr val="tx1"/>
                </a:solidFill>
              </a:rPr>
              <a:t>Parking services</a:t>
            </a:r>
          </a:p>
          <a:p>
            <a:pPr lvl="1">
              <a:buFont typeface="Arial" charset="0"/>
              <a:buChar char="•"/>
            </a:pPr>
            <a:r>
              <a:rPr lang="en-US" sz="1600" dirty="0" smtClean="0">
                <a:solidFill>
                  <a:schemeClr val="tx1"/>
                </a:solidFill>
              </a:rPr>
              <a:t>Student Involvement</a:t>
            </a:r>
          </a:p>
          <a:p>
            <a:pPr lvl="1">
              <a:buFont typeface="Arial" charset="0"/>
              <a:buChar char="•"/>
            </a:pPr>
            <a:r>
              <a:rPr lang="en-US" sz="1600" dirty="0" smtClean="0">
                <a:solidFill>
                  <a:schemeClr val="tx1"/>
                </a:solidFill>
              </a:rPr>
              <a:t>Creative initiatives – summer stock up challenge</a:t>
            </a:r>
          </a:p>
          <a:p>
            <a:pPr>
              <a:buFont typeface="Arial" charset="0"/>
              <a:buChar char="•"/>
            </a:pPr>
            <a:endParaRPr lang="en-US" sz="2000" dirty="0"/>
          </a:p>
          <a:p>
            <a:pPr>
              <a:buFont typeface="Arial" charset="0"/>
              <a:buChar char="•"/>
            </a:pPr>
            <a:r>
              <a:rPr lang="en-US" sz="2000" dirty="0" smtClean="0"/>
              <a:t>Capitalizing on interest </a:t>
            </a:r>
            <a:r>
              <a:rPr lang="en-US" sz="2000" dirty="0"/>
              <a:t>and </a:t>
            </a:r>
            <a:r>
              <a:rPr lang="en-US" sz="2000" dirty="0" smtClean="0"/>
              <a:t>support</a:t>
            </a:r>
          </a:p>
          <a:p>
            <a:pPr lvl="1">
              <a:buFont typeface="Arial" charset="0"/>
              <a:buChar char="•"/>
            </a:pPr>
            <a:r>
              <a:rPr lang="en-US" sz="1600" dirty="0" smtClean="0">
                <a:solidFill>
                  <a:schemeClr val="tx1"/>
                </a:solidFill>
              </a:rPr>
              <a:t>VPSA</a:t>
            </a:r>
          </a:p>
          <a:p>
            <a:pPr lvl="1">
              <a:buFont typeface="Arial" charset="0"/>
              <a:buChar char="•"/>
            </a:pPr>
            <a:r>
              <a:rPr lang="en-US" sz="1600" dirty="0" smtClean="0">
                <a:solidFill>
                  <a:schemeClr val="tx1"/>
                </a:solidFill>
              </a:rPr>
              <a:t>Giving Day</a:t>
            </a:r>
            <a:endParaRPr lang="en-US" sz="1600" dirty="0">
              <a:solidFill>
                <a:schemeClr val="tx1"/>
              </a:solidFill>
            </a:endParaRPr>
          </a:p>
          <a:p>
            <a:pPr>
              <a:buFont typeface="Arial" charset="0"/>
              <a:buChar char="•"/>
            </a:pPr>
            <a:endParaRPr lang="en-US" sz="2000" dirty="0"/>
          </a:p>
          <a:p>
            <a:pPr marL="0" indent="0"/>
            <a:endParaRPr lang="en-US" sz="2000" dirty="0"/>
          </a:p>
        </p:txBody>
      </p:sp>
    </p:spTree>
    <p:extLst>
      <p:ext uri="{BB962C8B-B14F-4D97-AF65-F5344CB8AC3E}">
        <p14:creationId xmlns:p14="http://schemas.microsoft.com/office/powerpoint/2010/main" val="8404601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external Partnerships</a:t>
            </a:r>
            <a:endParaRPr lang="en-US" sz="3200" dirty="0">
              <a:ea typeface="+mn-ea"/>
              <a:cs typeface="+mn-cs"/>
            </a:endParaRPr>
          </a:p>
        </p:txBody>
      </p:sp>
      <p:sp>
        <p:nvSpPr>
          <p:cNvPr id="18434" name="Text Placeholder 2"/>
          <p:cNvSpPr>
            <a:spLocks noGrp="1"/>
          </p:cNvSpPr>
          <p:nvPr>
            <p:ph type="body" sz="quarter" idx="14"/>
          </p:nvPr>
        </p:nvSpPr>
        <p:spPr>
          <a:xfrm>
            <a:off x="304800" y="1066800"/>
            <a:ext cx="8077200" cy="5334000"/>
          </a:xfrm>
        </p:spPr>
        <p:txBody>
          <a:bodyPr/>
          <a:lstStyle/>
          <a:p>
            <a:pPr>
              <a:buFont typeface="Arial" charset="0"/>
              <a:buChar char="•"/>
            </a:pPr>
            <a:endParaRPr lang="en-US" sz="2000" dirty="0" smtClean="0"/>
          </a:p>
          <a:p>
            <a:pPr>
              <a:buFont typeface="Arial" charset="0"/>
              <a:buChar char="•"/>
            </a:pPr>
            <a:r>
              <a:rPr lang="en-US" sz="2000" dirty="0" smtClean="0"/>
              <a:t>BB&amp;T Bank support originating from UL </a:t>
            </a:r>
            <a:r>
              <a:rPr lang="en-US" sz="2000" dirty="0"/>
              <a:t>Advisory </a:t>
            </a:r>
            <a:r>
              <a:rPr lang="en-US" sz="2000" dirty="0" smtClean="0"/>
              <a:t>Board </a:t>
            </a:r>
            <a:endParaRPr lang="en-US" sz="2000" dirty="0"/>
          </a:p>
          <a:p>
            <a:pPr>
              <a:buFont typeface="Arial" charset="0"/>
              <a:buChar char="•"/>
            </a:pPr>
            <a:endParaRPr lang="en-US" sz="2000" dirty="0" smtClean="0"/>
          </a:p>
          <a:p>
            <a:pPr>
              <a:buFont typeface="Arial" charset="0"/>
              <a:buChar char="•"/>
            </a:pPr>
            <a:r>
              <a:rPr lang="en-US" sz="2000" dirty="0" smtClean="0"/>
              <a:t>Giant Food grocery store – grand reopening donation and beyond </a:t>
            </a:r>
          </a:p>
          <a:p>
            <a:pPr>
              <a:buFont typeface="Arial" charset="0"/>
              <a:buChar char="•"/>
            </a:pPr>
            <a:endParaRPr lang="en-US" sz="2000" dirty="0" smtClean="0"/>
          </a:p>
          <a:p>
            <a:pPr>
              <a:buFont typeface="Arial" charset="0"/>
              <a:buChar char="•"/>
            </a:pPr>
            <a:r>
              <a:rPr lang="en-US" sz="2000" dirty="0" smtClean="0"/>
              <a:t>Religious </a:t>
            </a:r>
            <a:r>
              <a:rPr lang="en-US" sz="2000" dirty="0"/>
              <a:t>organizations </a:t>
            </a:r>
            <a:r>
              <a:rPr lang="en-US" sz="2000" dirty="0" smtClean="0"/>
              <a:t>– monthly donation rotation</a:t>
            </a:r>
            <a:endParaRPr lang="en-US" sz="2000" dirty="0">
              <a:latin typeface="Calibri"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3699691"/>
            <a:ext cx="4267200" cy="284480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16435976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1727" y="381000"/>
            <a:ext cx="8077200" cy="533400"/>
          </a:xfrm>
        </p:spPr>
        <p:txBody>
          <a:bodyPr>
            <a:normAutofit/>
          </a:bodyPr>
          <a:lstStyle/>
          <a:p>
            <a:pPr marL="0" indent="0" eaLnBrk="1" fontAlgn="auto" hangingPunct="1">
              <a:spcAft>
                <a:spcPts val="0"/>
              </a:spcAft>
              <a:defRPr/>
            </a:pPr>
            <a:r>
              <a:rPr lang="en-US" sz="3200" dirty="0" smtClean="0">
                <a:ea typeface="+mn-ea"/>
                <a:cs typeface="+mn-cs"/>
              </a:rPr>
              <a:t>Legal considerations</a:t>
            </a:r>
            <a:endParaRPr lang="en-US" sz="3200" dirty="0">
              <a:ea typeface="+mn-ea"/>
              <a:cs typeface="+mn-cs"/>
            </a:endParaRPr>
          </a:p>
        </p:txBody>
      </p:sp>
      <p:sp>
        <p:nvSpPr>
          <p:cNvPr id="18434" name="Text Placeholder 2"/>
          <p:cNvSpPr>
            <a:spLocks noGrp="1"/>
          </p:cNvSpPr>
          <p:nvPr>
            <p:ph type="body" sz="quarter" idx="14"/>
          </p:nvPr>
        </p:nvSpPr>
        <p:spPr/>
        <p:txBody>
          <a:bodyPr/>
          <a:lstStyle/>
          <a:p>
            <a:endParaRPr lang="en-US" sz="2000" dirty="0"/>
          </a:p>
          <a:p>
            <a:pPr>
              <a:buFont typeface="Arial" charset="0"/>
              <a:buChar char="•"/>
            </a:pPr>
            <a:r>
              <a:rPr lang="en-US" sz="2000" dirty="0"/>
              <a:t>F</a:t>
            </a:r>
            <a:r>
              <a:rPr lang="en-US" sz="2000" dirty="0" smtClean="0"/>
              <a:t>ood types</a:t>
            </a:r>
            <a:r>
              <a:rPr lang="en-US" sz="2000" dirty="0"/>
              <a:t>	</a:t>
            </a:r>
            <a:endParaRPr lang="en-US" sz="2000" dirty="0" smtClean="0"/>
          </a:p>
          <a:p>
            <a:pPr lvl="1">
              <a:buFont typeface="Arial" charset="0"/>
              <a:buChar char="•"/>
            </a:pPr>
            <a:r>
              <a:rPr lang="en-US" sz="1600" dirty="0">
                <a:solidFill>
                  <a:schemeClr val="tx1"/>
                </a:solidFill>
              </a:rPr>
              <a:t>B</a:t>
            </a:r>
            <a:r>
              <a:rPr lang="en-US" sz="1600" dirty="0" smtClean="0">
                <a:solidFill>
                  <a:schemeClr val="tx1"/>
                </a:solidFill>
              </a:rPr>
              <a:t>aby food</a:t>
            </a:r>
            <a:r>
              <a:rPr lang="en-US" sz="1600" dirty="0">
                <a:solidFill>
                  <a:schemeClr val="tx1"/>
                </a:solidFill>
              </a:rPr>
              <a:t>	</a:t>
            </a:r>
            <a:r>
              <a:rPr lang="en-US" sz="1600" dirty="0" smtClean="0">
                <a:solidFill>
                  <a:schemeClr val="tx1"/>
                </a:solidFill>
              </a:rPr>
              <a:t>	</a:t>
            </a:r>
          </a:p>
          <a:p>
            <a:pPr lvl="1">
              <a:buFont typeface="Arial" charset="0"/>
              <a:buChar char="•"/>
            </a:pPr>
            <a:r>
              <a:rPr lang="en-US" sz="1600" dirty="0">
                <a:solidFill>
                  <a:schemeClr val="tx1"/>
                </a:solidFill>
              </a:rPr>
              <a:t>P</a:t>
            </a:r>
            <a:r>
              <a:rPr lang="en-US" sz="1600" dirty="0" smtClean="0">
                <a:solidFill>
                  <a:schemeClr val="tx1"/>
                </a:solidFill>
              </a:rPr>
              <a:t>erishable items</a:t>
            </a:r>
            <a:endParaRPr lang="en-US" sz="1600" dirty="0">
              <a:solidFill>
                <a:schemeClr val="tx1"/>
              </a:solidFill>
            </a:endParaRPr>
          </a:p>
          <a:p>
            <a:pPr lvl="1">
              <a:buFont typeface="Arial" charset="0"/>
              <a:buChar char="•"/>
            </a:pPr>
            <a:endParaRPr lang="en-US" sz="2000" dirty="0" smtClean="0"/>
          </a:p>
          <a:p>
            <a:pPr>
              <a:buFont typeface="Arial" charset="0"/>
              <a:buChar char="•"/>
            </a:pPr>
            <a:r>
              <a:rPr lang="en-US" sz="2000" dirty="0" smtClean="0"/>
              <a:t>Student worker use of personal vehicles</a:t>
            </a:r>
            <a:endParaRPr lang="en-US" sz="2000" dirty="0">
              <a:latin typeface="Calibri" charset="0"/>
            </a:endParaRPr>
          </a:p>
        </p:txBody>
      </p:sp>
    </p:spTree>
    <p:extLst>
      <p:ext uri="{BB962C8B-B14F-4D97-AF65-F5344CB8AC3E}">
        <p14:creationId xmlns:p14="http://schemas.microsoft.com/office/powerpoint/2010/main" val="19943897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1727" y="381000"/>
            <a:ext cx="8077200" cy="533400"/>
          </a:xfrm>
        </p:spPr>
        <p:txBody>
          <a:bodyPr>
            <a:normAutofit/>
          </a:bodyPr>
          <a:lstStyle/>
          <a:p>
            <a:pPr marL="0" indent="0" eaLnBrk="1" fontAlgn="auto" hangingPunct="1">
              <a:spcAft>
                <a:spcPts val="0"/>
              </a:spcAft>
              <a:defRPr/>
            </a:pPr>
            <a:r>
              <a:rPr lang="en-US" sz="3200" dirty="0" smtClean="0">
                <a:ea typeface="+mn-ea"/>
                <a:cs typeface="+mn-cs"/>
              </a:rPr>
              <a:t>Other considerations</a:t>
            </a:r>
            <a:endParaRPr lang="en-US" sz="3200" dirty="0">
              <a:ea typeface="+mn-ea"/>
              <a:cs typeface="+mn-cs"/>
            </a:endParaRPr>
          </a:p>
        </p:txBody>
      </p:sp>
      <p:sp>
        <p:nvSpPr>
          <p:cNvPr id="18434" name="Text Placeholder 2"/>
          <p:cNvSpPr>
            <a:spLocks noGrp="1"/>
          </p:cNvSpPr>
          <p:nvPr>
            <p:ph type="body" sz="quarter" idx="14"/>
          </p:nvPr>
        </p:nvSpPr>
        <p:spPr>
          <a:noFill/>
        </p:spPr>
        <p:txBody>
          <a:bodyPr/>
          <a:lstStyle/>
          <a:p>
            <a:pPr marL="0" indent="0"/>
            <a:endParaRPr lang="en-US" sz="2000" dirty="0" smtClean="0"/>
          </a:p>
          <a:p>
            <a:pPr>
              <a:buFont typeface="Arial" charset="0"/>
              <a:buChar char="•"/>
            </a:pPr>
            <a:r>
              <a:rPr lang="en-US" sz="2000" dirty="0" smtClean="0"/>
              <a:t>Serving special populations</a:t>
            </a:r>
          </a:p>
          <a:p>
            <a:pPr eaLnBrk="1" hangingPunct="1">
              <a:buFont typeface="Arial" charset="0"/>
              <a:buChar char="•"/>
            </a:pPr>
            <a:endParaRPr lang="en-US" sz="2000" dirty="0"/>
          </a:p>
          <a:p>
            <a:pPr eaLnBrk="1" hangingPunct="1">
              <a:buFont typeface="Arial" charset="0"/>
              <a:buChar char="•"/>
            </a:pPr>
            <a:r>
              <a:rPr lang="en-US" sz="2000" dirty="0"/>
              <a:t>M</a:t>
            </a:r>
            <a:r>
              <a:rPr lang="en-US" sz="2000" dirty="0" smtClean="0"/>
              <a:t>arketing and website presence</a:t>
            </a:r>
          </a:p>
          <a:p>
            <a:pPr eaLnBrk="1" hangingPunct="1">
              <a:buFont typeface="Arial" charset="0"/>
              <a:buChar char="•"/>
            </a:pPr>
            <a:endParaRPr lang="en-US" sz="2000" dirty="0"/>
          </a:p>
          <a:p>
            <a:pPr eaLnBrk="1" hangingPunct="1">
              <a:buFont typeface="Arial" charset="0"/>
              <a:buChar char="•"/>
            </a:pPr>
            <a:r>
              <a:rPr lang="en-US" sz="2000" dirty="0" smtClean="0"/>
              <a:t>Defining access to the services</a:t>
            </a:r>
          </a:p>
          <a:p>
            <a:pPr eaLnBrk="1" hangingPunct="1">
              <a:buFont typeface="Arial" charset="0"/>
              <a:buChar char="•"/>
            </a:pPr>
            <a:endParaRPr lang="en-US" sz="2000" dirty="0"/>
          </a:p>
          <a:p>
            <a:pPr eaLnBrk="1" hangingPunct="1">
              <a:buFont typeface="Arial" charset="0"/>
              <a:buChar char="•"/>
            </a:pPr>
            <a:r>
              <a:rPr lang="en-US" sz="2000" dirty="0" smtClean="0"/>
              <a:t>Conducting assessment</a:t>
            </a:r>
            <a:endParaRPr lang="en-US" sz="2000" dirty="0"/>
          </a:p>
          <a:p>
            <a:pPr lvl="1">
              <a:buFont typeface="Arial" charset="0"/>
              <a:buChar char="•"/>
            </a:pPr>
            <a:r>
              <a:rPr lang="en-US" sz="1600" dirty="0" smtClean="0">
                <a:solidFill>
                  <a:schemeClr val="tx1"/>
                </a:solidFill>
              </a:rPr>
              <a:t>Beacon survey – fall semesters 2014-2017	</a:t>
            </a:r>
          </a:p>
          <a:p>
            <a:pPr lvl="1">
              <a:buFont typeface="Arial" charset="0"/>
              <a:buChar char="•"/>
            </a:pPr>
            <a:r>
              <a:rPr lang="en-US" sz="1600" dirty="0" smtClean="0">
                <a:solidFill>
                  <a:schemeClr val="tx1"/>
                </a:solidFill>
              </a:rPr>
              <a:t>SSAC assessment</a:t>
            </a:r>
            <a:endParaRPr lang="en-US" sz="1600" dirty="0">
              <a:solidFill>
                <a:schemeClr val="tx1"/>
              </a:solidFill>
            </a:endParaRPr>
          </a:p>
        </p:txBody>
      </p:sp>
    </p:spTree>
    <p:extLst>
      <p:ext uri="{BB962C8B-B14F-4D97-AF65-F5344CB8AC3E}">
        <p14:creationId xmlns:p14="http://schemas.microsoft.com/office/powerpoint/2010/main" val="7203301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Learning Outcomes</a:t>
            </a:r>
            <a:endParaRPr lang="en-US" sz="3200" b="1" dirty="0"/>
          </a:p>
        </p:txBody>
      </p:sp>
      <p:sp>
        <p:nvSpPr>
          <p:cNvPr id="3" name="TextBox 2"/>
          <p:cNvSpPr txBox="1"/>
          <p:nvPr/>
        </p:nvSpPr>
        <p:spPr>
          <a:xfrm>
            <a:off x="228600" y="1219200"/>
            <a:ext cx="8001000" cy="3477875"/>
          </a:xfrm>
          <a:prstGeom prst="rect">
            <a:avLst/>
          </a:prstGeom>
          <a:noFill/>
        </p:spPr>
        <p:txBody>
          <a:bodyPr wrap="square" rtlCol="0">
            <a:spAutoFit/>
          </a:bodyPr>
          <a:lstStyle/>
          <a:p>
            <a:pPr marL="285750" lvl="0" indent="-285750">
              <a:buFont typeface="Arial" charset="0"/>
              <a:buChar char="•"/>
            </a:pPr>
            <a:r>
              <a:rPr lang="en-US" sz="2000" dirty="0">
                <a:solidFill>
                  <a:schemeClr val="bg1"/>
                </a:solidFill>
              </a:rPr>
              <a:t>Identify areas that may present potential challenges in creating or developing a campus food </a:t>
            </a:r>
            <a:r>
              <a:rPr lang="en-US" sz="2000" dirty="0" smtClean="0">
                <a:solidFill>
                  <a:schemeClr val="bg1"/>
                </a:solidFill>
              </a:rPr>
              <a:t>pantry</a:t>
            </a:r>
          </a:p>
          <a:p>
            <a:pPr marL="285750" lvl="0" indent="-285750">
              <a:buFont typeface="Arial" charset="0"/>
              <a:buChar char="•"/>
            </a:pPr>
            <a:endParaRPr lang="en-US" sz="2000" dirty="0">
              <a:solidFill>
                <a:schemeClr val="bg1"/>
              </a:solidFill>
            </a:endParaRPr>
          </a:p>
          <a:p>
            <a:pPr marL="285750" lvl="0" indent="-285750">
              <a:buFont typeface="Arial" charset="0"/>
              <a:buChar char="•"/>
            </a:pPr>
            <a:r>
              <a:rPr lang="en-US" sz="2000" dirty="0">
                <a:solidFill>
                  <a:schemeClr val="bg1"/>
                </a:solidFill>
              </a:rPr>
              <a:t>Explore considerations related to administrative oversight of a campus food </a:t>
            </a:r>
            <a:r>
              <a:rPr lang="en-US" sz="2000" dirty="0" smtClean="0">
                <a:solidFill>
                  <a:schemeClr val="bg1"/>
                </a:solidFill>
              </a:rPr>
              <a:t>pantry</a:t>
            </a:r>
          </a:p>
          <a:p>
            <a:pPr marL="285750" lvl="0" indent="-285750">
              <a:buFont typeface="Arial" charset="0"/>
              <a:buChar char="•"/>
            </a:pPr>
            <a:endParaRPr lang="en-US" sz="2000" dirty="0">
              <a:solidFill>
                <a:schemeClr val="bg1"/>
              </a:solidFill>
            </a:endParaRPr>
          </a:p>
          <a:p>
            <a:pPr marL="285750" lvl="0" indent="-285750">
              <a:buFont typeface="Arial" charset="0"/>
              <a:buChar char="•"/>
            </a:pPr>
            <a:r>
              <a:rPr lang="en-US" sz="2000" dirty="0">
                <a:solidFill>
                  <a:schemeClr val="bg1"/>
                </a:solidFill>
              </a:rPr>
              <a:t>Discover </a:t>
            </a:r>
            <a:r>
              <a:rPr lang="en-US" sz="2000" dirty="0" smtClean="0">
                <a:solidFill>
                  <a:schemeClr val="bg1"/>
                </a:solidFill>
              </a:rPr>
              <a:t>effective </a:t>
            </a:r>
            <a:r>
              <a:rPr lang="en-US" sz="2000" dirty="0">
                <a:solidFill>
                  <a:schemeClr val="bg1"/>
                </a:solidFill>
              </a:rPr>
              <a:t>ways </a:t>
            </a:r>
            <a:r>
              <a:rPr lang="en-US" sz="2000" dirty="0" smtClean="0">
                <a:solidFill>
                  <a:schemeClr val="bg1"/>
                </a:solidFill>
              </a:rPr>
              <a:t>of securing </a:t>
            </a:r>
            <a:r>
              <a:rPr lang="en-US" sz="2000" dirty="0">
                <a:solidFill>
                  <a:schemeClr val="bg1"/>
                </a:solidFill>
              </a:rPr>
              <a:t>food supplies and </a:t>
            </a:r>
            <a:r>
              <a:rPr lang="en-US" sz="2000" dirty="0" smtClean="0">
                <a:solidFill>
                  <a:schemeClr val="bg1"/>
                </a:solidFill>
              </a:rPr>
              <a:t>cultivating </a:t>
            </a:r>
            <a:r>
              <a:rPr lang="en-US" sz="2000" dirty="0">
                <a:solidFill>
                  <a:schemeClr val="bg1"/>
                </a:solidFill>
              </a:rPr>
              <a:t>community </a:t>
            </a:r>
            <a:r>
              <a:rPr lang="en-US" sz="2000" dirty="0" smtClean="0">
                <a:solidFill>
                  <a:schemeClr val="bg1"/>
                </a:solidFill>
              </a:rPr>
              <a:t>partnerships</a:t>
            </a:r>
          </a:p>
          <a:p>
            <a:pPr marL="285750" lvl="0" indent="-285750">
              <a:buFont typeface="Arial" charset="0"/>
              <a:buChar char="•"/>
            </a:pPr>
            <a:endParaRPr lang="en-US" sz="2000" dirty="0">
              <a:solidFill>
                <a:schemeClr val="bg1"/>
              </a:solidFill>
            </a:endParaRPr>
          </a:p>
          <a:p>
            <a:pPr marL="285750" lvl="0" indent="-285750">
              <a:buFont typeface="Arial" charset="0"/>
              <a:buChar char="•"/>
            </a:pPr>
            <a:r>
              <a:rPr lang="en-US" sz="2000" dirty="0">
                <a:solidFill>
                  <a:schemeClr val="bg1"/>
                </a:solidFill>
              </a:rPr>
              <a:t>Identify best practices that contribute to a successful operation of a campus food </a:t>
            </a:r>
            <a:r>
              <a:rPr lang="en-US" sz="2000" dirty="0" smtClean="0">
                <a:solidFill>
                  <a:schemeClr val="bg1"/>
                </a:solidFill>
              </a:rPr>
              <a:t>pantry</a:t>
            </a:r>
          </a:p>
        </p:txBody>
      </p:sp>
    </p:spTree>
    <p:extLst>
      <p:ext uri="{BB962C8B-B14F-4D97-AF65-F5344CB8AC3E}">
        <p14:creationId xmlns:p14="http://schemas.microsoft.com/office/powerpoint/2010/main" val="4318564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Summary</a:t>
            </a:r>
            <a:endParaRPr lang="en-US" sz="3200" b="1" dirty="0"/>
          </a:p>
        </p:txBody>
      </p:sp>
      <p:sp>
        <p:nvSpPr>
          <p:cNvPr id="3" name="TextBox 2"/>
          <p:cNvSpPr txBox="1"/>
          <p:nvPr/>
        </p:nvSpPr>
        <p:spPr>
          <a:xfrm>
            <a:off x="533400" y="1219200"/>
            <a:ext cx="8077200" cy="4093428"/>
          </a:xfrm>
          <a:prstGeom prst="rect">
            <a:avLst/>
          </a:prstGeom>
          <a:noFill/>
        </p:spPr>
        <p:txBody>
          <a:bodyPr wrap="square" rtlCol="0">
            <a:spAutoFit/>
          </a:bodyPr>
          <a:lstStyle/>
          <a:p>
            <a:pPr marL="342900" indent="-342900">
              <a:buFont typeface="Arial" charset="0"/>
              <a:buChar char="•"/>
            </a:pPr>
            <a:r>
              <a:rPr lang="en-US" sz="2000" dirty="0" smtClean="0">
                <a:solidFill>
                  <a:schemeClr val="bg1"/>
                </a:solidFill>
              </a:rPr>
              <a:t>Space</a:t>
            </a:r>
          </a:p>
          <a:p>
            <a:pPr marL="342900" indent="-342900">
              <a:buFont typeface="Arial" charset="0"/>
              <a:buChar char="•"/>
            </a:pPr>
            <a:endParaRPr lang="en-US" sz="2000" dirty="0">
              <a:solidFill>
                <a:schemeClr val="bg1"/>
              </a:solidFill>
            </a:endParaRPr>
          </a:p>
          <a:p>
            <a:pPr marL="342900" indent="-342900">
              <a:buFont typeface="Arial" charset="0"/>
              <a:buChar char="•"/>
            </a:pPr>
            <a:r>
              <a:rPr lang="en-US" sz="2000" dirty="0" smtClean="0">
                <a:solidFill>
                  <a:schemeClr val="bg1"/>
                </a:solidFill>
              </a:rPr>
              <a:t>Staffing</a:t>
            </a:r>
          </a:p>
          <a:p>
            <a:pPr marL="342900" indent="-342900">
              <a:buFont typeface="Arial" charset="0"/>
              <a:buChar char="•"/>
            </a:pPr>
            <a:endParaRPr lang="en-US" sz="2000" dirty="0" smtClean="0">
              <a:solidFill>
                <a:schemeClr val="bg1"/>
              </a:solidFill>
            </a:endParaRPr>
          </a:p>
          <a:p>
            <a:pPr marL="342900" indent="-342900">
              <a:buFont typeface="Arial" charset="0"/>
              <a:buChar char="•"/>
            </a:pPr>
            <a:r>
              <a:rPr lang="en-US" sz="2000" dirty="0" smtClean="0">
                <a:solidFill>
                  <a:schemeClr val="bg1"/>
                </a:solidFill>
              </a:rPr>
              <a:t>Donations </a:t>
            </a:r>
          </a:p>
          <a:p>
            <a:pPr marL="342900" indent="-342900">
              <a:buFont typeface="Arial" charset="0"/>
              <a:buChar char="•"/>
            </a:pPr>
            <a:endParaRPr lang="en-US" sz="2000" dirty="0">
              <a:solidFill>
                <a:schemeClr val="bg1"/>
              </a:solidFill>
            </a:endParaRPr>
          </a:p>
          <a:p>
            <a:pPr marL="342900" indent="-342900">
              <a:buFont typeface="Arial" charset="0"/>
              <a:buChar char="•"/>
            </a:pPr>
            <a:r>
              <a:rPr lang="en-US" sz="2000" dirty="0" smtClean="0">
                <a:solidFill>
                  <a:schemeClr val="bg1"/>
                </a:solidFill>
              </a:rPr>
              <a:t>Service</a:t>
            </a:r>
            <a:endParaRPr lang="en-US" sz="2000" dirty="0">
              <a:solidFill>
                <a:schemeClr val="bg1"/>
              </a:solidFill>
            </a:endParaRPr>
          </a:p>
          <a:p>
            <a:pPr marL="342900" indent="-342900">
              <a:buFont typeface="Arial" charset="0"/>
              <a:buChar char="•"/>
            </a:pPr>
            <a:endParaRPr lang="en-US" sz="2000" dirty="0">
              <a:solidFill>
                <a:schemeClr val="bg1"/>
              </a:solidFill>
            </a:endParaRPr>
          </a:p>
          <a:p>
            <a:pPr marL="342900" indent="-342900">
              <a:buFont typeface="Arial" charset="0"/>
              <a:buChar char="•"/>
            </a:pPr>
            <a:r>
              <a:rPr lang="en-US" sz="2000" dirty="0" smtClean="0">
                <a:solidFill>
                  <a:schemeClr val="bg1"/>
                </a:solidFill>
              </a:rPr>
              <a:t>Internal/External Partnerships</a:t>
            </a:r>
          </a:p>
          <a:p>
            <a:pPr marL="342900" indent="-342900">
              <a:buFont typeface="Arial" charset="0"/>
              <a:buChar char="•"/>
            </a:pPr>
            <a:endParaRPr lang="en-US" sz="2000" dirty="0" smtClean="0">
              <a:solidFill>
                <a:schemeClr val="bg1"/>
              </a:solidFill>
            </a:endParaRPr>
          </a:p>
          <a:p>
            <a:pPr marL="342900" indent="-342900">
              <a:buFont typeface="Arial" charset="0"/>
              <a:buChar char="•"/>
            </a:pPr>
            <a:r>
              <a:rPr lang="en-US" sz="2000" dirty="0" smtClean="0">
                <a:solidFill>
                  <a:schemeClr val="bg1"/>
                </a:solidFill>
              </a:rPr>
              <a:t>Legal Considerations</a:t>
            </a:r>
          </a:p>
          <a:p>
            <a:pPr marL="342900" indent="-342900">
              <a:buFont typeface="Arial" charset="0"/>
              <a:buChar char="•"/>
            </a:pPr>
            <a:endParaRPr lang="en-US" sz="2000" dirty="0">
              <a:solidFill>
                <a:schemeClr val="bg1"/>
              </a:solidFill>
            </a:endParaRPr>
          </a:p>
          <a:p>
            <a:pPr marL="342900" indent="-342900">
              <a:buFont typeface="Arial" charset="0"/>
              <a:buChar char="•"/>
            </a:pPr>
            <a:r>
              <a:rPr lang="en-US" sz="2000" dirty="0" smtClean="0">
                <a:solidFill>
                  <a:schemeClr val="bg1"/>
                </a:solidFill>
              </a:rPr>
              <a:t>Other Considerations</a:t>
            </a:r>
            <a:endParaRPr lang="en-US" sz="2000" dirty="0">
              <a:solidFill>
                <a:schemeClr val="bg1"/>
              </a:solidFill>
            </a:endParaRPr>
          </a:p>
        </p:txBody>
      </p:sp>
    </p:spTree>
    <p:extLst>
      <p:ext uri="{BB962C8B-B14F-4D97-AF65-F5344CB8AC3E}">
        <p14:creationId xmlns:p14="http://schemas.microsoft.com/office/powerpoint/2010/main" val="14409803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solidFill>
                  <a:srgbClr val="1A6613"/>
                </a:solidFill>
              </a:rPr>
              <a:t>Reflective activity</a:t>
            </a:r>
            <a:endParaRPr lang="en-US" sz="3200" b="1" dirty="0">
              <a:solidFill>
                <a:srgbClr val="1A6613"/>
              </a:solidFill>
            </a:endParaRPr>
          </a:p>
        </p:txBody>
      </p:sp>
      <p:sp>
        <p:nvSpPr>
          <p:cNvPr id="3" name="TextBox 2"/>
          <p:cNvSpPr txBox="1"/>
          <p:nvPr/>
        </p:nvSpPr>
        <p:spPr>
          <a:xfrm>
            <a:off x="228600" y="1295400"/>
            <a:ext cx="8278091" cy="3046988"/>
          </a:xfrm>
          <a:prstGeom prst="rect">
            <a:avLst/>
          </a:prstGeom>
          <a:noFill/>
        </p:spPr>
        <p:txBody>
          <a:bodyPr wrap="square" rtlCol="0">
            <a:spAutoFit/>
          </a:bodyPr>
          <a:lstStyle/>
          <a:p>
            <a:pPr marL="342900" indent="-342900">
              <a:buFont typeface="Arial" charset="0"/>
              <a:buChar char="•"/>
            </a:pPr>
            <a:r>
              <a:rPr lang="en-US" sz="2000" dirty="0" smtClean="0">
                <a:solidFill>
                  <a:srgbClr val="1A6613"/>
                </a:solidFill>
              </a:rPr>
              <a:t>Consider the summary points</a:t>
            </a:r>
          </a:p>
          <a:p>
            <a:pPr lvl="1"/>
            <a:r>
              <a:rPr lang="en-US" sz="1600" dirty="0" smtClean="0">
                <a:solidFill>
                  <a:srgbClr val="1A6613"/>
                </a:solidFill>
              </a:rPr>
              <a:t>	Space</a:t>
            </a:r>
          </a:p>
          <a:p>
            <a:pPr lvl="1"/>
            <a:r>
              <a:rPr lang="en-US" sz="1600" dirty="0" smtClean="0">
                <a:solidFill>
                  <a:srgbClr val="1A6613"/>
                </a:solidFill>
              </a:rPr>
              <a:t>	Staffing</a:t>
            </a:r>
          </a:p>
          <a:p>
            <a:pPr lvl="1"/>
            <a:r>
              <a:rPr lang="en-US" sz="1600" dirty="0">
                <a:solidFill>
                  <a:srgbClr val="1A6613"/>
                </a:solidFill>
              </a:rPr>
              <a:t>	</a:t>
            </a:r>
            <a:r>
              <a:rPr lang="en-US" sz="1600" dirty="0" smtClean="0">
                <a:solidFill>
                  <a:srgbClr val="1A6613"/>
                </a:solidFill>
              </a:rPr>
              <a:t>Donations</a:t>
            </a:r>
          </a:p>
          <a:p>
            <a:pPr lvl="1"/>
            <a:r>
              <a:rPr lang="en-US" sz="1600" dirty="0" smtClean="0">
                <a:solidFill>
                  <a:srgbClr val="1A6613"/>
                </a:solidFill>
              </a:rPr>
              <a:t>	Service</a:t>
            </a:r>
          </a:p>
          <a:p>
            <a:pPr lvl="1"/>
            <a:r>
              <a:rPr lang="en-US" sz="1600" dirty="0">
                <a:solidFill>
                  <a:srgbClr val="1A6613"/>
                </a:solidFill>
              </a:rPr>
              <a:t>	</a:t>
            </a:r>
            <a:r>
              <a:rPr lang="en-US" sz="1600" dirty="0" smtClean="0">
                <a:solidFill>
                  <a:srgbClr val="1A6613"/>
                </a:solidFill>
              </a:rPr>
              <a:t>Internal/External Partnerships</a:t>
            </a:r>
            <a:endParaRPr lang="en-US" sz="1600" dirty="0">
              <a:solidFill>
                <a:srgbClr val="1A6613"/>
              </a:solidFill>
            </a:endParaRPr>
          </a:p>
          <a:p>
            <a:r>
              <a:rPr lang="en-US" sz="1600" dirty="0" smtClean="0">
                <a:solidFill>
                  <a:srgbClr val="1A6613"/>
                </a:solidFill>
              </a:rPr>
              <a:t>	Legal and Other Considerations</a:t>
            </a:r>
            <a:endParaRPr lang="en-US" sz="1600" dirty="0">
              <a:solidFill>
                <a:srgbClr val="1A6613"/>
              </a:solidFill>
            </a:endParaRPr>
          </a:p>
          <a:p>
            <a:r>
              <a:rPr lang="en-US" sz="1600" dirty="0" smtClean="0">
                <a:solidFill>
                  <a:srgbClr val="1A6613"/>
                </a:solidFill>
              </a:rPr>
              <a:t>	</a:t>
            </a:r>
            <a:endParaRPr lang="en-US" sz="2000" dirty="0" smtClean="0">
              <a:solidFill>
                <a:srgbClr val="1A6613"/>
              </a:solidFill>
            </a:endParaRPr>
          </a:p>
          <a:p>
            <a:pPr marL="342900" indent="-342900">
              <a:buFont typeface="Arial" charset="0"/>
              <a:buChar char="•"/>
            </a:pPr>
            <a:r>
              <a:rPr lang="en-US" sz="2000" dirty="0" smtClean="0">
                <a:solidFill>
                  <a:srgbClr val="1A6613"/>
                </a:solidFill>
              </a:rPr>
              <a:t>Identify opportunities and challenges at your institution</a:t>
            </a:r>
          </a:p>
          <a:p>
            <a:pPr marL="342900" indent="-342900">
              <a:buFont typeface="Arial" charset="0"/>
              <a:buChar char="•"/>
            </a:pPr>
            <a:endParaRPr lang="en-US" sz="2000" dirty="0" smtClean="0">
              <a:solidFill>
                <a:srgbClr val="1A6613"/>
              </a:solidFill>
            </a:endParaRPr>
          </a:p>
          <a:p>
            <a:pPr marL="342900" indent="-342900">
              <a:buFont typeface="Arial" charset="0"/>
              <a:buChar char="•"/>
            </a:pPr>
            <a:r>
              <a:rPr lang="en-US" sz="2000" dirty="0" smtClean="0">
                <a:solidFill>
                  <a:srgbClr val="1A6613"/>
                </a:solidFill>
              </a:rPr>
              <a:t>Reflect on how these considerations impact your future endeavors</a:t>
            </a:r>
          </a:p>
        </p:txBody>
      </p:sp>
    </p:spTree>
    <p:extLst>
      <p:ext uri="{BB962C8B-B14F-4D97-AF65-F5344CB8AC3E}">
        <p14:creationId xmlns:p14="http://schemas.microsoft.com/office/powerpoint/2010/main" val="19159010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698242"/>
            <a:ext cx="8153400" cy="5016758"/>
          </a:xfrm>
          <a:prstGeom prst="rect">
            <a:avLst/>
          </a:prstGeom>
          <a:noFill/>
        </p:spPr>
        <p:txBody>
          <a:bodyPr wrap="square" rtlCol="0">
            <a:spAutoFit/>
          </a:bodyPr>
          <a:lstStyle/>
          <a:p>
            <a:r>
              <a:rPr lang="en-US" sz="1600" dirty="0" smtClean="0">
                <a:latin typeface="+mn-lt"/>
                <a:cs typeface="MV Boli" panose="02000500030200090000" pitchFamily="2" charset="0"/>
              </a:rPr>
              <a:t>“Patriot </a:t>
            </a:r>
            <a:r>
              <a:rPr lang="en-US" sz="1600" dirty="0">
                <a:latin typeface="+mn-lt"/>
                <a:cs typeface="MV Boli" panose="02000500030200090000" pitchFamily="2" charset="0"/>
              </a:rPr>
              <a:t>Pantry helped ease my stress in figuring out how to pay for food and toiletries for a family of three when my mother got sick from cancer. This help allowed me to stay enrolled in school and kept me hopeful. The fact that there are various people donating to this organization and having others coordinate this process is incredibly thoughtful and helpful. Thank you for everything</a:t>
            </a:r>
            <a:r>
              <a:rPr lang="en-US" sz="1600" dirty="0" smtClean="0">
                <a:latin typeface="+mn-lt"/>
                <a:cs typeface="MV Boli" panose="02000500030200090000" pitchFamily="2" charset="0"/>
              </a:rPr>
              <a:t>.” </a:t>
            </a:r>
          </a:p>
          <a:p>
            <a:endParaRPr lang="en-US" sz="1600" dirty="0" smtClean="0">
              <a:latin typeface="+mn-lt"/>
              <a:cs typeface="MV Boli" panose="02000500030200090000" pitchFamily="2" charset="0"/>
            </a:endParaRPr>
          </a:p>
          <a:p>
            <a:endParaRPr lang="en-US" sz="1600" dirty="0">
              <a:latin typeface="+mn-lt"/>
              <a:cs typeface="MV Boli" panose="02000500030200090000" pitchFamily="2" charset="0"/>
            </a:endParaRPr>
          </a:p>
          <a:p>
            <a:r>
              <a:rPr lang="en-US" sz="1600" dirty="0">
                <a:latin typeface="+mn-lt"/>
                <a:cs typeface="MV Boli" panose="02000500030200090000" pitchFamily="2" charset="0"/>
              </a:rPr>
              <a:t>“The Patriot Pantry tremendously helped me with my food insecurity issue. Thanks to your service, I was able to eat sufficient food which helped me be happy, healthy, energized, and most important of all, helped me study well and excel in my classes.”</a:t>
            </a:r>
          </a:p>
          <a:p>
            <a:endParaRPr lang="en-US" sz="1600" dirty="0" smtClean="0">
              <a:latin typeface="+mn-lt"/>
              <a:cs typeface="MV Boli" panose="02000500030200090000" pitchFamily="2" charset="0"/>
            </a:endParaRPr>
          </a:p>
          <a:p>
            <a:endParaRPr lang="en-US" sz="1600" dirty="0" smtClean="0">
              <a:latin typeface="+mn-lt"/>
              <a:cs typeface="MV Boli" panose="02000500030200090000" pitchFamily="2" charset="0"/>
            </a:endParaRPr>
          </a:p>
          <a:p>
            <a:r>
              <a:rPr lang="en-US" sz="1600" dirty="0">
                <a:solidFill>
                  <a:srgbClr val="1A6613"/>
                </a:solidFill>
                <a:latin typeface="+mn-lt"/>
                <a:cs typeface="MV Boli" panose="02000500030200090000" pitchFamily="2" charset="0"/>
              </a:rPr>
              <a:t>“The pantry was phenomenal for me! They really understand all of the stressors that college students are under and you can come in without fear of judgement. Such amazing people work there and I'm happy to call them my friends! The Patriot Pantry allowed me have sufficient food and toiletry supplies when I didn't have the money to allocate to those areas while attending Mason. Now I've graduated and have a full-time job where I can afford to provide all of these things, and more, to myself. The impact was so great and appreciated that I will be making donations of my own in the future to help other students that were in my position and beyond.”</a:t>
            </a:r>
            <a:endParaRPr lang="en-US" sz="1600" dirty="0">
              <a:solidFill>
                <a:srgbClr val="1A6613"/>
              </a:solidFill>
              <a:latin typeface="+mn-lt"/>
              <a:ea typeface="Times New Roman" panose="02020603050405020304" pitchFamily="18" charset="0"/>
              <a:cs typeface="MV Boli" panose="02000500030200090000" pitchFamily="2" charset="0"/>
            </a:endParaRPr>
          </a:p>
          <a:p>
            <a:endParaRPr lang="en-US" sz="1600" dirty="0">
              <a:latin typeface="+mn-lt"/>
              <a:cs typeface="MV Boli" panose="02000500030200090000" pitchFamily="2" charset="0"/>
            </a:endParaRPr>
          </a:p>
        </p:txBody>
      </p:sp>
    </p:spTree>
    <p:extLst>
      <p:ext uri="{BB962C8B-B14F-4D97-AF65-F5344CB8AC3E}">
        <p14:creationId xmlns:p14="http://schemas.microsoft.com/office/powerpoint/2010/main" val="8958517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7800"/>
            <a:ext cx="3048000" cy="533400"/>
          </a:xfrm>
        </p:spPr>
        <p:txBody>
          <a:bodyPr/>
          <a:lstStyle/>
          <a:p>
            <a:pPr algn="ctr"/>
            <a:r>
              <a:rPr lang="en-US" sz="3600" dirty="0" smtClean="0"/>
              <a:t>Questions</a:t>
            </a:r>
            <a:br>
              <a:rPr lang="en-US" sz="3600" dirty="0" smtClean="0"/>
            </a:br>
            <a:r>
              <a:rPr lang="en-US" sz="3600" dirty="0" smtClean="0"/>
              <a:t>&amp;</a:t>
            </a:r>
            <a:br>
              <a:rPr lang="en-US" sz="3600" dirty="0" smtClean="0"/>
            </a:br>
            <a:r>
              <a:rPr lang="en-US" sz="3600" dirty="0" smtClean="0"/>
              <a:t>Discussion</a:t>
            </a:r>
            <a:endParaRPr lang="en-US" sz="3600" dirty="0"/>
          </a:p>
        </p:txBody>
      </p:sp>
    </p:spTree>
    <p:extLst>
      <p:ext uri="{BB962C8B-B14F-4D97-AF65-F5344CB8AC3E}">
        <p14:creationId xmlns:p14="http://schemas.microsoft.com/office/powerpoint/2010/main" val="6188962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solidFill>
                  <a:srgbClr val="1A6613"/>
                </a:solidFill>
              </a:rPr>
              <a:t>Session overview</a:t>
            </a:r>
            <a:endParaRPr lang="en-US" sz="3200" b="1" dirty="0">
              <a:solidFill>
                <a:srgbClr val="1A6613"/>
              </a:solidFill>
            </a:endParaRPr>
          </a:p>
        </p:txBody>
      </p:sp>
      <p:sp>
        <p:nvSpPr>
          <p:cNvPr id="4" name="TextBox 3"/>
          <p:cNvSpPr txBox="1"/>
          <p:nvPr/>
        </p:nvSpPr>
        <p:spPr>
          <a:xfrm>
            <a:off x="381000" y="1295400"/>
            <a:ext cx="8077200" cy="3477875"/>
          </a:xfrm>
          <a:prstGeom prst="rect">
            <a:avLst/>
          </a:prstGeom>
          <a:noFill/>
        </p:spPr>
        <p:txBody>
          <a:bodyPr wrap="square" rtlCol="0">
            <a:spAutoFit/>
          </a:bodyPr>
          <a:lstStyle/>
          <a:p>
            <a:pPr marL="342900" indent="-342900">
              <a:buFont typeface="Arial" charset="0"/>
              <a:buChar char="•"/>
            </a:pPr>
            <a:r>
              <a:rPr lang="en-US" sz="2000" dirty="0" smtClean="0">
                <a:solidFill>
                  <a:srgbClr val="1A6613"/>
                </a:solidFill>
              </a:rPr>
              <a:t>National statistics</a:t>
            </a:r>
          </a:p>
          <a:p>
            <a:pPr marL="342900" indent="-342900">
              <a:buFont typeface="Arial" charset="0"/>
              <a:buChar char="•"/>
            </a:pPr>
            <a:endParaRPr lang="en-US" sz="2000" dirty="0" smtClean="0">
              <a:solidFill>
                <a:srgbClr val="1A6613"/>
              </a:solidFill>
            </a:endParaRPr>
          </a:p>
          <a:p>
            <a:pPr marL="342900" indent="-342900">
              <a:buFont typeface="Arial" charset="0"/>
              <a:buChar char="•"/>
            </a:pPr>
            <a:r>
              <a:rPr lang="en-US" sz="2000" dirty="0" smtClean="0">
                <a:solidFill>
                  <a:srgbClr val="1A6613"/>
                </a:solidFill>
              </a:rPr>
              <a:t>Patriot Pantry evolution</a:t>
            </a:r>
          </a:p>
          <a:p>
            <a:pPr marL="342900" indent="-342900">
              <a:buFont typeface="Arial" charset="0"/>
              <a:buChar char="•"/>
            </a:pPr>
            <a:endParaRPr lang="en-US" sz="2000" dirty="0" smtClean="0">
              <a:solidFill>
                <a:srgbClr val="1A6613"/>
              </a:solidFill>
            </a:endParaRPr>
          </a:p>
          <a:p>
            <a:pPr marL="342900" indent="-342900">
              <a:buFont typeface="Arial" charset="0"/>
              <a:buChar char="•"/>
            </a:pPr>
            <a:r>
              <a:rPr lang="en-US" sz="2000" dirty="0" smtClean="0">
                <a:solidFill>
                  <a:srgbClr val="1A6613"/>
                </a:solidFill>
              </a:rPr>
              <a:t>Decision points along our journey</a:t>
            </a:r>
          </a:p>
          <a:p>
            <a:pPr marL="342900" indent="-342900">
              <a:buFont typeface="Arial" charset="0"/>
              <a:buChar char="•"/>
            </a:pPr>
            <a:endParaRPr lang="en-US" sz="2000" dirty="0">
              <a:solidFill>
                <a:srgbClr val="1A6613"/>
              </a:solidFill>
            </a:endParaRPr>
          </a:p>
          <a:p>
            <a:pPr marL="342900" indent="-342900">
              <a:buFont typeface="Arial" charset="0"/>
              <a:buChar char="•"/>
            </a:pPr>
            <a:r>
              <a:rPr lang="en-US" sz="2000" dirty="0" smtClean="0">
                <a:solidFill>
                  <a:srgbClr val="1A6613"/>
                </a:solidFill>
              </a:rPr>
              <a:t>Summary</a:t>
            </a:r>
          </a:p>
          <a:p>
            <a:pPr marL="342900" indent="-342900">
              <a:buFont typeface="Arial" charset="0"/>
              <a:buChar char="•"/>
            </a:pPr>
            <a:endParaRPr lang="en-US" sz="2000" dirty="0">
              <a:solidFill>
                <a:srgbClr val="1A6613"/>
              </a:solidFill>
            </a:endParaRPr>
          </a:p>
          <a:p>
            <a:pPr marL="342900" indent="-342900">
              <a:buFont typeface="Arial" charset="0"/>
              <a:buChar char="•"/>
            </a:pPr>
            <a:r>
              <a:rPr lang="en-US" sz="2000" dirty="0" smtClean="0">
                <a:solidFill>
                  <a:srgbClr val="1A6613"/>
                </a:solidFill>
              </a:rPr>
              <a:t>Reflective activity</a:t>
            </a:r>
          </a:p>
          <a:p>
            <a:pPr marL="342900" indent="-342900">
              <a:buFont typeface="Arial" charset="0"/>
              <a:buChar char="•"/>
            </a:pPr>
            <a:endParaRPr lang="en-US" sz="2000" dirty="0">
              <a:solidFill>
                <a:srgbClr val="1A6613"/>
              </a:solidFill>
            </a:endParaRPr>
          </a:p>
          <a:p>
            <a:pPr marL="342900" indent="-342900">
              <a:buFont typeface="Arial" charset="0"/>
              <a:buChar char="•"/>
            </a:pPr>
            <a:r>
              <a:rPr lang="en-US" sz="2000" dirty="0" smtClean="0">
                <a:solidFill>
                  <a:srgbClr val="1A6613"/>
                </a:solidFill>
              </a:rPr>
              <a:t>Questions and discussion</a:t>
            </a:r>
            <a:endParaRPr lang="en-US" sz="2000" dirty="0">
              <a:solidFill>
                <a:srgbClr val="1A6613"/>
              </a:solidFill>
            </a:endParaRPr>
          </a:p>
        </p:txBody>
      </p:sp>
    </p:spTree>
    <p:extLst>
      <p:ext uri="{BB962C8B-B14F-4D97-AF65-F5344CB8AC3E}">
        <p14:creationId xmlns:p14="http://schemas.microsoft.com/office/powerpoint/2010/main" val="323919746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National Statistics</a:t>
            </a:r>
            <a:endParaRPr lang="en-US" sz="3200" dirty="0">
              <a:ea typeface="+mn-ea"/>
              <a:cs typeface="+mn-cs"/>
            </a:endParaRPr>
          </a:p>
        </p:txBody>
      </p:sp>
      <p:sp>
        <p:nvSpPr>
          <p:cNvPr id="18434" name="Text Placeholder 2"/>
          <p:cNvSpPr>
            <a:spLocks noGrp="1"/>
          </p:cNvSpPr>
          <p:nvPr>
            <p:ph type="body" sz="quarter" idx="14"/>
          </p:nvPr>
        </p:nvSpPr>
        <p:spPr/>
        <p:txBody>
          <a:bodyPr/>
          <a:lstStyle/>
          <a:p>
            <a:pPr marL="285750" indent="-285750" eaLnBrk="1" hangingPunct="1">
              <a:buFont typeface="Arial" charset="0"/>
              <a:buChar char="•"/>
            </a:pPr>
            <a:endParaRPr lang="en-US" sz="2000" dirty="0" smtClean="0">
              <a:latin typeface="Calibri" charset="0"/>
            </a:endParaRPr>
          </a:p>
          <a:p>
            <a:pPr marL="285750" indent="-285750" eaLnBrk="1" hangingPunct="1">
              <a:buFont typeface="Arial" charset="0"/>
              <a:buChar char="•"/>
            </a:pPr>
            <a:r>
              <a:rPr lang="en-US" sz="2000" dirty="0" smtClean="0">
                <a:latin typeface="Calibri" charset="0"/>
              </a:rPr>
              <a:t>An estimated 20% of college students indicate some level of food insecurity (</a:t>
            </a:r>
            <a:r>
              <a:rPr lang="en-US" sz="2000" dirty="0" err="1" smtClean="0">
                <a:latin typeface="Calibri" charset="0"/>
              </a:rPr>
              <a:t>Dubrick</a:t>
            </a:r>
            <a:r>
              <a:rPr lang="en-US" sz="2000" dirty="0" smtClean="0">
                <a:latin typeface="Calibri" charset="0"/>
              </a:rPr>
              <a:t>, Matthews, &amp; Cady, 2016)</a:t>
            </a:r>
          </a:p>
          <a:p>
            <a:pPr marL="285750" indent="-285750" eaLnBrk="1" hangingPunct="1">
              <a:buFont typeface="Arial" charset="0"/>
              <a:buChar char="•"/>
            </a:pPr>
            <a:endParaRPr lang="en-US" sz="2000" dirty="0">
              <a:latin typeface="Calibri" charset="0"/>
            </a:endParaRPr>
          </a:p>
          <a:p>
            <a:pPr marL="285750" indent="-285750" eaLnBrk="1" hangingPunct="1">
              <a:buFont typeface="Arial" charset="0"/>
              <a:buChar char="•"/>
            </a:pPr>
            <a:r>
              <a:rPr lang="en-US" sz="2000" dirty="0" smtClean="0">
                <a:latin typeface="Calibri" charset="0"/>
              </a:rPr>
              <a:t>Approximately 32% of students, who identify as food insecure, believe their education is negatively impacted by their circumstance (</a:t>
            </a:r>
            <a:r>
              <a:rPr lang="en-US" sz="2000" dirty="0" err="1" smtClean="0">
                <a:latin typeface="Calibri" charset="0"/>
              </a:rPr>
              <a:t>Goldrick-Rab</a:t>
            </a:r>
            <a:r>
              <a:rPr lang="en-US" sz="2000" dirty="0" smtClean="0">
                <a:latin typeface="Calibri" charset="0"/>
              </a:rPr>
              <a:t>, </a:t>
            </a:r>
            <a:r>
              <a:rPr lang="en-US" sz="2000" dirty="0" err="1" smtClean="0">
                <a:latin typeface="Calibri" charset="0"/>
              </a:rPr>
              <a:t>Broton</a:t>
            </a:r>
            <a:r>
              <a:rPr lang="en-US" sz="2000" dirty="0" smtClean="0">
                <a:latin typeface="Calibri" charset="0"/>
              </a:rPr>
              <a:t>, &amp; </a:t>
            </a:r>
            <a:r>
              <a:rPr lang="en-US" sz="2000" dirty="0" err="1" smtClean="0">
                <a:latin typeface="Calibri" charset="0"/>
              </a:rPr>
              <a:t>Colo</a:t>
            </a:r>
            <a:r>
              <a:rPr lang="en-US" sz="2000" dirty="0" smtClean="0">
                <a:latin typeface="Calibri" charset="0"/>
              </a:rPr>
              <a:t>, 2016)</a:t>
            </a:r>
          </a:p>
          <a:p>
            <a:pPr marL="285750" indent="-285750" eaLnBrk="1" hangingPunct="1">
              <a:buFont typeface="Arial" charset="0"/>
              <a:buChar char="•"/>
            </a:pPr>
            <a:endParaRPr lang="en-US" sz="2000" dirty="0">
              <a:latin typeface="Calibri" charset="0"/>
            </a:endParaRPr>
          </a:p>
          <a:p>
            <a:pPr marL="285750" indent="-285750">
              <a:buFont typeface="Arial" charset="0"/>
              <a:buChar char="•"/>
            </a:pPr>
            <a:r>
              <a:rPr lang="en-US" sz="2000" dirty="0" smtClean="0">
                <a:latin typeface="Calibri" charset="0"/>
              </a:rPr>
              <a:t>A 2018 study estimates that at 4-year colleges and universities, 36% of students were food and housing insecure (</a:t>
            </a:r>
            <a:r>
              <a:rPr lang="en-US" sz="2000" dirty="0" err="1" smtClean="0">
                <a:latin typeface="Calibri" charset="0"/>
              </a:rPr>
              <a:t>Goldrick-Rab</a:t>
            </a:r>
            <a:r>
              <a:rPr lang="en-US" sz="2000" dirty="0" smtClean="0">
                <a:latin typeface="Calibri" charset="0"/>
              </a:rPr>
              <a:t>, Richardson, Schneider, Hernandez, &amp; Cady, 2018)</a:t>
            </a:r>
          </a:p>
          <a:p>
            <a:pPr marL="285750" indent="-285750" eaLnBrk="1" hangingPunct="1">
              <a:buFont typeface="Arial" charset="0"/>
              <a:buChar char="•"/>
            </a:pPr>
            <a:endParaRPr lang="en-US" sz="2000" dirty="0">
              <a:latin typeface="Calibri" charset="0"/>
            </a:endParaRPr>
          </a:p>
          <a:p>
            <a:pPr marL="285750" indent="-285750">
              <a:buFont typeface="Arial" charset="0"/>
              <a:buChar char="•"/>
            </a:pPr>
            <a:r>
              <a:rPr lang="en-US" sz="2000" dirty="0" err="1" smtClean="0">
                <a:latin typeface="Calibri" charset="0"/>
              </a:rPr>
              <a:t>Goldrick-Rab</a:t>
            </a:r>
            <a:r>
              <a:rPr lang="en-US" sz="2000" dirty="0" smtClean="0">
                <a:latin typeface="Calibri" charset="0"/>
              </a:rPr>
              <a:t> et al. (2018) infer that these concerns are even more pronounced for community college students</a:t>
            </a:r>
            <a:endParaRPr lang="en-US" sz="2000" dirty="0">
              <a:latin typeface="Calibri" charset="0"/>
            </a:endParaRPr>
          </a:p>
        </p:txBody>
      </p:sp>
    </p:spTree>
    <p:extLst>
      <p:ext uri="{BB962C8B-B14F-4D97-AF65-F5344CB8AC3E}">
        <p14:creationId xmlns:p14="http://schemas.microsoft.com/office/powerpoint/2010/main" val="10817890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Patriot Pantry Evolution</a:t>
            </a:r>
            <a:endParaRPr lang="en-US" sz="3200" dirty="0">
              <a:ea typeface="+mn-ea"/>
              <a:cs typeface="+mn-cs"/>
            </a:endParaRPr>
          </a:p>
        </p:txBody>
      </p:sp>
      <p:sp>
        <p:nvSpPr>
          <p:cNvPr id="18434" name="Text Placeholder 2"/>
          <p:cNvSpPr>
            <a:spLocks noGrp="1"/>
          </p:cNvSpPr>
          <p:nvPr>
            <p:ph type="body" sz="quarter" idx="14"/>
          </p:nvPr>
        </p:nvSpPr>
        <p:spPr/>
        <p:txBody>
          <a:bodyPr/>
          <a:lstStyle/>
          <a:p>
            <a:pPr marL="285750" indent="-285750" eaLnBrk="1" hangingPunct="1">
              <a:buFont typeface="Arial" charset="0"/>
              <a:buChar char="•"/>
            </a:pPr>
            <a:endParaRPr lang="en-US" sz="2000" dirty="0" smtClean="0">
              <a:latin typeface="Calibri" charset="0"/>
            </a:endParaRPr>
          </a:p>
          <a:p>
            <a:pPr marL="285750" indent="-285750" eaLnBrk="1" hangingPunct="1">
              <a:buFont typeface="Arial" charset="0"/>
              <a:buChar char="•"/>
            </a:pPr>
            <a:r>
              <a:rPr lang="en-US" sz="2000" dirty="0" smtClean="0">
                <a:latin typeface="Calibri" charset="0"/>
              </a:rPr>
              <a:t>Housing and food insecurity conversations begin in 2012</a:t>
            </a:r>
          </a:p>
          <a:p>
            <a:pPr marL="0" indent="0" eaLnBrk="1" hangingPunct="1"/>
            <a:endParaRPr lang="en-US" sz="2000" dirty="0" smtClean="0">
              <a:latin typeface="Calibri" charset="0"/>
            </a:endParaRPr>
          </a:p>
          <a:p>
            <a:pPr marL="285750" indent="-285750">
              <a:buFont typeface="Arial" panose="020B0604020202020204" pitchFamily="34" charset="0"/>
              <a:buChar char="•"/>
            </a:pPr>
            <a:r>
              <a:rPr lang="en-US" sz="2000" dirty="0" smtClean="0">
                <a:latin typeface="Calibri" charset="0"/>
              </a:rPr>
              <a:t>Fall 2014, the </a:t>
            </a:r>
            <a:r>
              <a:rPr lang="en-US" sz="2000" dirty="0">
                <a:latin typeface="Calibri" charset="0"/>
              </a:rPr>
              <a:t>Pop-Up Pantry </a:t>
            </a:r>
            <a:r>
              <a:rPr lang="en-US" sz="2000" dirty="0" smtClean="0">
                <a:latin typeface="Calibri" charset="0"/>
              </a:rPr>
              <a:t>is organized </a:t>
            </a:r>
            <a:r>
              <a:rPr lang="en-US" sz="2000" dirty="0">
                <a:latin typeface="Calibri" charset="0"/>
              </a:rPr>
              <a:t>by a </a:t>
            </a:r>
            <a:r>
              <a:rPr lang="en-US" sz="2000" dirty="0" smtClean="0">
                <a:latin typeface="Calibri" charset="0"/>
              </a:rPr>
              <a:t>student affairs staff </a:t>
            </a:r>
            <a:r>
              <a:rPr lang="en-US" sz="2000" dirty="0">
                <a:latin typeface="Calibri" charset="0"/>
              </a:rPr>
              <a:t>member and </a:t>
            </a:r>
            <a:r>
              <a:rPr lang="en-US" sz="2000" dirty="0" smtClean="0">
                <a:latin typeface="Calibri" charset="0"/>
              </a:rPr>
              <a:t>his </a:t>
            </a:r>
            <a:r>
              <a:rPr lang="en-US" sz="2000" dirty="0">
                <a:latin typeface="Calibri" charset="0"/>
              </a:rPr>
              <a:t>graduate </a:t>
            </a:r>
            <a:r>
              <a:rPr lang="en-US" sz="2000" dirty="0" smtClean="0">
                <a:latin typeface="Calibri" charset="0"/>
              </a:rPr>
              <a:t>student</a:t>
            </a:r>
          </a:p>
          <a:p>
            <a:pPr marL="0" indent="0"/>
            <a:endParaRPr lang="en-US" sz="2000" dirty="0">
              <a:latin typeface="Calibri" charset="0"/>
            </a:endParaRPr>
          </a:p>
          <a:p>
            <a:pPr marL="285750" indent="-285750">
              <a:buFont typeface="Arial" panose="020B0604020202020204" pitchFamily="34" charset="0"/>
              <a:buChar char="•"/>
            </a:pPr>
            <a:r>
              <a:rPr lang="en-US" sz="2000" dirty="0" smtClean="0">
                <a:latin typeface="Calibri" charset="0"/>
              </a:rPr>
              <a:t>A year later, the Pop-Up </a:t>
            </a:r>
            <a:r>
              <a:rPr lang="en-US" sz="2000" dirty="0">
                <a:latin typeface="Calibri" charset="0"/>
              </a:rPr>
              <a:t>Pantry </a:t>
            </a:r>
            <a:r>
              <a:rPr lang="en-US" sz="2000" dirty="0" smtClean="0">
                <a:latin typeface="Calibri" charset="0"/>
              </a:rPr>
              <a:t>is adopted </a:t>
            </a:r>
            <a:r>
              <a:rPr lang="en-US" sz="2000" dirty="0">
                <a:latin typeface="Calibri" charset="0"/>
              </a:rPr>
              <a:t>by University Life as a </a:t>
            </a:r>
            <a:r>
              <a:rPr lang="en-US" sz="2000" dirty="0" smtClean="0">
                <a:latin typeface="Calibri" charset="0"/>
              </a:rPr>
              <a:t>student service</a:t>
            </a:r>
          </a:p>
          <a:p>
            <a:pPr marL="0" indent="0"/>
            <a:endParaRPr lang="en-US" sz="2000" dirty="0">
              <a:latin typeface="Calibri" charset="0"/>
            </a:endParaRPr>
          </a:p>
          <a:p>
            <a:pPr marL="285750" indent="-285750">
              <a:buFont typeface="Arial" panose="020B0604020202020204" pitchFamily="34" charset="0"/>
              <a:buChar char="•"/>
            </a:pPr>
            <a:r>
              <a:rPr lang="en-US" sz="2000" dirty="0">
                <a:latin typeface="Calibri" charset="0"/>
              </a:rPr>
              <a:t>Summer </a:t>
            </a:r>
            <a:r>
              <a:rPr lang="en-US" sz="2000" dirty="0" smtClean="0">
                <a:latin typeface="Calibri" charset="0"/>
              </a:rPr>
              <a:t>2016, the </a:t>
            </a:r>
            <a:r>
              <a:rPr lang="en-US" sz="2000" dirty="0">
                <a:latin typeface="Calibri" charset="0"/>
              </a:rPr>
              <a:t>Pop-Up </a:t>
            </a:r>
            <a:r>
              <a:rPr lang="en-US" sz="2000" dirty="0" smtClean="0">
                <a:latin typeface="Calibri" charset="0"/>
              </a:rPr>
              <a:t>Pantry is formally </a:t>
            </a:r>
            <a:r>
              <a:rPr lang="en-US" sz="2000" dirty="0">
                <a:latin typeface="Calibri" charset="0"/>
              </a:rPr>
              <a:t>incorporated within the Student Support and Advocacy </a:t>
            </a:r>
            <a:r>
              <a:rPr lang="en-US" sz="2000" dirty="0" smtClean="0">
                <a:latin typeface="Calibri" charset="0"/>
              </a:rPr>
              <a:t>Center</a:t>
            </a:r>
          </a:p>
          <a:p>
            <a:pPr marL="0" indent="0"/>
            <a:endParaRPr lang="en-US" sz="2000" dirty="0" smtClean="0">
              <a:latin typeface="Calibri" charset="0"/>
            </a:endParaRPr>
          </a:p>
          <a:p>
            <a:pPr marL="285750" indent="-285750">
              <a:buFont typeface="Arial" panose="020B0604020202020204" pitchFamily="34" charset="0"/>
              <a:buChar char="•"/>
            </a:pPr>
            <a:r>
              <a:rPr lang="en-US" sz="2000" dirty="0" smtClean="0">
                <a:latin typeface="Calibri" charset="0"/>
              </a:rPr>
              <a:t>Spring 2017, the name is changed to the Patriot Pantry</a:t>
            </a:r>
            <a:endParaRPr lang="en-US" sz="2000" dirty="0">
              <a:latin typeface="Calibri" charset="0"/>
            </a:endParaRPr>
          </a:p>
          <a:p>
            <a:pPr marL="285750" indent="-285750" eaLnBrk="1" hangingPunct="1">
              <a:buFont typeface="Arial" charset="0"/>
              <a:buChar char="•"/>
            </a:pPr>
            <a:endParaRPr lang="en-US" sz="2000" dirty="0" smtClean="0">
              <a:latin typeface="Calibri" charset="0"/>
            </a:endParaRPr>
          </a:p>
        </p:txBody>
      </p:sp>
    </p:spTree>
    <p:extLst>
      <p:ext uri="{BB962C8B-B14F-4D97-AF65-F5344CB8AC3E}">
        <p14:creationId xmlns:p14="http://schemas.microsoft.com/office/powerpoint/2010/main" val="5443686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4038600" cy="533400"/>
          </a:xfrm>
        </p:spPr>
        <p:txBody>
          <a:bodyPr/>
          <a:lstStyle/>
          <a:p>
            <a:pPr fontAlgn="auto">
              <a:spcAft>
                <a:spcPts val="0"/>
              </a:spcAft>
              <a:defRPr/>
            </a:pPr>
            <a:r>
              <a:rPr lang="en-US" sz="3600" dirty="0" smtClean="0"/>
              <a:t>Decision Points along </a:t>
            </a:r>
            <a:br>
              <a:rPr lang="en-US" sz="3600" dirty="0" smtClean="0"/>
            </a:br>
            <a:r>
              <a:rPr lang="en-US" sz="3600" dirty="0" smtClean="0"/>
              <a:t>our journey</a:t>
            </a:r>
            <a:endParaRPr lang="en-US" sz="3600" dirty="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381000"/>
            <a:ext cx="8077200" cy="533400"/>
          </a:xfrm>
        </p:spPr>
        <p:txBody>
          <a:bodyPr>
            <a:normAutofit/>
          </a:bodyPr>
          <a:lstStyle/>
          <a:p>
            <a:pPr marL="0" indent="0" eaLnBrk="1" fontAlgn="auto" hangingPunct="1">
              <a:spcAft>
                <a:spcPts val="0"/>
              </a:spcAft>
              <a:defRPr/>
            </a:pPr>
            <a:r>
              <a:rPr lang="en-US" sz="3200" dirty="0" smtClean="0">
                <a:ea typeface="+mn-ea"/>
                <a:cs typeface="+mn-cs"/>
              </a:rPr>
              <a:t>SPACE</a:t>
            </a:r>
            <a:endParaRPr lang="en-US" sz="3600" dirty="0">
              <a:ea typeface="+mn-ea"/>
              <a:cs typeface="+mn-cs"/>
            </a:endParaRPr>
          </a:p>
        </p:txBody>
      </p:sp>
      <p:sp>
        <p:nvSpPr>
          <p:cNvPr id="18434" name="Text Placeholder 2"/>
          <p:cNvSpPr>
            <a:spLocks noGrp="1"/>
          </p:cNvSpPr>
          <p:nvPr>
            <p:ph type="body" sz="quarter" idx="14"/>
          </p:nvPr>
        </p:nvSpPr>
        <p:spPr/>
        <p:txBody>
          <a:bodyPr/>
          <a:lstStyle/>
          <a:p>
            <a:pPr marL="285750" indent="-285750" eaLnBrk="1" hangingPunct="1">
              <a:buFont typeface="Arial" charset="0"/>
              <a:buChar char="•"/>
            </a:pPr>
            <a:endParaRPr lang="en-US" sz="2000" dirty="0" smtClean="0"/>
          </a:p>
          <a:p>
            <a:pPr marL="285750" indent="-285750" eaLnBrk="1" hangingPunct="1">
              <a:buFont typeface="Arial" charset="0"/>
              <a:buChar char="•"/>
            </a:pPr>
            <a:r>
              <a:rPr lang="en-US" sz="2000" dirty="0" smtClean="0"/>
              <a:t>Advocating for permanent space</a:t>
            </a:r>
          </a:p>
          <a:p>
            <a:pPr marL="0" indent="0"/>
            <a:endParaRPr lang="en-US" sz="2000" dirty="0" smtClean="0"/>
          </a:p>
          <a:p>
            <a:pPr marL="285750" indent="-285750">
              <a:buFont typeface="Arial" charset="0"/>
              <a:buChar char="•"/>
            </a:pPr>
            <a:r>
              <a:rPr lang="en-US" sz="2000" dirty="0" smtClean="0"/>
              <a:t>Initial set up</a:t>
            </a:r>
          </a:p>
          <a:p>
            <a:pPr marL="685800" lvl="1">
              <a:buFont typeface="Arial" charset="0"/>
              <a:buChar char="•"/>
            </a:pPr>
            <a:r>
              <a:rPr lang="en-US" sz="1600" dirty="0" smtClean="0">
                <a:solidFill>
                  <a:schemeClr val="tx1"/>
                </a:solidFill>
              </a:rPr>
              <a:t>Shelving</a:t>
            </a:r>
          </a:p>
          <a:p>
            <a:pPr marL="685800" lvl="1">
              <a:buFont typeface="Arial" charset="0"/>
              <a:buChar char="•"/>
            </a:pPr>
            <a:r>
              <a:rPr lang="en-US" sz="1600" dirty="0" smtClean="0">
                <a:solidFill>
                  <a:schemeClr val="tx1"/>
                </a:solidFill>
              </a:rPr>
              <a:t>Phone number</a:t>
            </a:r>
          </a:p>
          <a:p>
            <a:pPr marL="685800" lvl="1">
              <a:buFont typeface="Arial" charset="0"/>
              <a:buChar char="•"/>
            </a:pPr>
            <a:r>
              <a:rPr lang="en-US" sz="1600" dirty="0" smtClean="0">
                <a:solidFill>
                  <a:schemeClr val="tx1"/>
                </a:solidFill>
              </a:rPr>
              <a:t>E-mail address</a:t>
            </a:r>
          </a:p>
          <a:p>
            <a:pPr marL="685800" lvl="1">
              <a:buFont typeface="Arial" charset="0"/>
              <a:buChar char="•"/>
            </a:pPr>
            <a:r>
              <a:rPr lang="en-US" sz="1600" dirty="0" smtClean="0">
                <a:solidFill>
                  <a:schemeClr val="tx1"/>
                </a:solidFill>
              </a:rPr>
              <a:t>Office equipment</a:t>
            </a:r>
          </a:p>
          <a:p>
            <a:pPr marL="685800" lvl="1">
              <a:buFont typeface="Arial" charset="0"/>
              <a:buChar char="•"/>
            </a:pPr>
            <a:r>
              <a:rPr lang="en-US" sz="1600" dirty="0" smtClean="0">
                <a:solidFill>
                  <a:schemeClr val="tx1"/>
                </a:solidFill>
              </a:rPr>
              <a:t>Office supplies</a:t>
            </a:r>
          </a:p>
          <a:p>
            <a:pPr marL="685800" lvl="1">
              <a:buFont typeface="Arial" charset="0"/>
              <a:buChar char="•"/>
            </a:pPr>
            <a:r>
              <a:rPr lang="en-US" sz="1600" dirty="0" smtClean="0">
                <a:solidFill>
                  <a:schemeClr val="tx1"/>
                </a:solidFill>
              </a:rPr>
              <a:t>Scheduling system</a:t>
            </a:r>
          </a:p>
          <a:p>
            <a:pPr marL="685800" lvl="1">
              <a:buFont typeface="Arial" charset="0"/>
              <a:buChar char="•"/>
            </a:pPr>
            <a:r>
              <a:rPr lang="en-US" sz="1600" dirty="0" smtClean="0">
                <a:solidFill>
                  <a:schemeClr val="tx1"/>
                </a:solidFill>
              </a:rPr>
              <a:t>Webpage and other marketing</a:t>
            </a:r>
            <a:endParaRPr lang="en-US" sz="1600" dirty="0">
              <a:solidFill>
                <a:schemeClr val="tx1"/>
              </a:solidFill>
            </a:endParaRPr>
          </a:p>
          <a:p>
            <a:endParaRPr lang="en-US" sz="2000" dirty="0"/>
          </a:p>
          <a:p>
            <a:endParaRPr lang="en-US" sz="2000" dirty="0"/>
          </a:p>
        </p:txBody>
      </p:sp>
    </p:spTree>
    <p:extLst>
      <p:ext uri="{BB962C8B-B14F-4D97-AF65-F5344CB8AC3E}">
        <p14:creationId xmlns:p14="http://schemas.microsoft.com/office/powerpoint/2010/main" val="5062259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1111" r="8889"/>
          <a:stretch/>
        </p:blipFill>
        <p:spPr>
          <a:xfrm rot="16200000">
            <a:off x="87630" y="1055370"/>
            <a:ext cx="6377940" cy="472440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25218815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6666"/>
          <a:stretch/>
        </p:blipFill>
        <p:spPr>
          <a:xfrm rot="5400000">
            <a:off x="304800" y="1143000"/>
            <a:ext cx="6400800" cy="4572000"/>
          </a:xfrm>
          <a:prstGeom prst="rect">
            <a:avLst/>
          </a:prstGeom>
          <a:ln w="88900" cap="sq" cmpd="thickThin">
            <a:solidFill>
              <a:srgbClr val="1A6613"/>
            </a:solidFill>
            <a:prstDash val="solid"/>
            <a:miter lim="800000"/>
          </a:ln>
          <a:effectLst>
            <a:innerShdw blurRad="76200">
              <a:srgbClr val="000000"/>
            </a:innerShdw>
          </a:effectLst>
        </p:spPr>
      </p:pic>
    </p:spTree>
    <p:extLst>
      <p:ext uri="{BB962C8B-B14F-4D97-AF65-F5344CB8AC3E}">
        <p14:creationId xmlns:p14="http://schemas.microsoft.com/office/powerpoint/2010/main" val="30735937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asonBrand.pxtx">
  <a:themeElements>
    <a:clrScheme name="Custom 6">
      <a:dk1>
        <a:srgbClr val="116020"/>
      </a:dk1>
      <a:lt1>
        <a:sysClr val="window" lastClr="FFFFFF"/>
      </a:lt1>
      <a:dk2>
        <a:srgbClr val="1E6E86"/>
      </a:dk2>
      <a:lt2>
        <a:srgbClr val="C5D1D7"/>
      </a:lt2>
      <a:accent1>
        <a:srgbClr val="990B01"/>
      </a:accent1>
      <a:accent2>
        <a:srgbClr val="DFBD17"/>
      </a:accent2>
      <a:accent3>
        <a:srgbClr val="99611F"/>
      </a:accent3>
      <a:accent4>
        <a:srgbClr val="8C7B70"/>
      </a:accent4>
      <a:accent5>
        <a:srgbClr val="719920"/>
      </a:accent5>
      <a:accent6>
        <a:srgbClr val="EE6D17"/>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897</Words>
  <Application>Microsoft Office PowerPoint</Application>
  <PresentationFormat>On-screen Show (4:3)</PresentationFormat>
  <Paragraphs>217</Paragraphs>
  <Slides>23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MV Boli</vt:lpstr>
      <vt:lpstr>Times New Roman</vt:lpstr>
      <vt:lpstr>MasonBrand.pxtx</vt:lpstr>
      <vt:lpstr>An administrative Journey:  Creation of a campus food pantry</vt:lpstr>
      <vt:lpstr>Learning Outcomes</vt:lpstr>
      <vt:lpstr>Session overview</vt:lpstr>
      <vt:lpstr>PowerPoint Presentation</vt:lpstr>
      <vt:lpstr>PowerPoint Presentation</vt:lpstr>
      <vt:lpstr>Decision Points along  our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Reflective activity</vt:lpstr>
      <vt:lpstr>PowerPoint Presentation</vt:lpstr>
      <vt:lpstr>Questions &amp;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2018-06-04T20:09:16Z</cp:lastPrinted>
  <dcterms:created xsi:type="dcterms:W3CDTF">2010-04-19T20:44:32Z</dcterms:created>
  <dcterms:modified xsi:type="dcterms:W3CDTF">2018-07-02T19:04:01Z</dcterms:modified>
</cp:coreProperties>
</file>